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DB7C54-8792-41D0-B73C-D22D646FAC31}">
  <a:tblStyle styleId="{A0DB7C54-8792-41D0-B73C-D22D646FAC3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ired.com/threatlevel/2007/08/napster-trial-e/" TargetMode="External"/><Relationship Id="rId3" Type="http://schemas.openxmlformats.org/officeDocument/2006/relationships/hyperlink" Target="http://www.bobsspaceracers.com/whac-a-mole/html-index.htm" TargetMode="External"/><Relationship Id="rId4" Type="http://schemas.openxmlformats.org/officeDocument/2006/relationships/hyperlink" Target="https://www.wired.com/threatlevel/2008/09/proving-file-sh/"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bearshare.com/" TargetMode="External"/><Relationship Id="rId3" Type="http://schemas.openxmlformats.org/officeDocument/2006/relationships/hyperlink" Target="http://www.gnucleus.com/" TargetMode="External"/><Relationship Id="rId4" Type="http://schemas.openxmlformats.org/officeDocument/2006/relationships/hyperlink" Target="http://www.limewire.com/" TargetMode="External"/><Relationship Id="rId5" Type="http://schemas.openxmlformats.org/officeDocument/2006/relationships/hyperlink" Target="http://www.morpheus-os.com/" TargetMode="External"/><Relationship Id="rId6" Type="http://schemas.openxmlformats.org/officeDocument/2006/relationships/hyperlink" Target="http://winmx.com/" TargetMode="External"/><Relationship Id="rId7" Type="http://schemas.openxmlformats.org/officeDocument/2006/relationships/hyperlink" Target="http://www.xolox.nl/"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oomberg.com/news/articles/2019-06-15/italy-s-mafia-uses-the-old-lira-as-its-own-parallel-currency"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nata.cloud/pinmanager"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be7cff3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be7cff3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a72c8776a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a72c8776a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be able to understand what the blockchain can offer to music professionals, we must analyze some aspects in the history of music industry.</a:t>
            </a:r>
            <a:endParaRPr/>
          </a:p>
          <a:p>
            <a:pPr indent="0" lvl="0" marL="0" rtl="0" algn="l">
              <a:spcBef>
                <a:spcPts val="0"/>
              </a:spcBef>
              <a:spcAft>
                <a:spcPts val="0"/>
              </a:spcAft>
              <a:buNone/>
            </a:pPr>
            <a:r>
              <a:rPr lang="en"/>
              <a:t>In fact, some concepts we may want to apply to music on the blockchain might derive from past examples.</a:t>
            </a:r>
            <a:endParaRPr/>
          </a:p>
          <a:p>
            <a:pPr indent="0" lvl="0" marL="0" rtl="0" algn="l">
              <a:spcBef>
                <a:spcPts val="0"/>
              </a:spcBef>
              <a:spcAft>
                <a:spcPts val="0"/>
              </a:spcAft>
              <a:buNone/>
            </a:pPr>
            <a:r>
              <a:rPr lang="en"/>
              <a:t>So the first historical block I decided to call it “Pre Napster” WHY? Because I could have divided analog music from digital music, but when we consider CD in the 90s we are talking about digital music supports that are still marketed in the analog industry (physical copies, shops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“ECONOMY” AND NOT “INDUSTRY” → Industry too often does not take into account the Immaterial Value, Economy does.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d4cd607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bd4cd607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c0b5f0058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c0b5f0058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MIDDLEMEN</a:t>
            </a:r>
            <a:endParaRPr/>
          </a:p>
          <a:p>
            <a:pPr indent="0" lvl="0" marL="0" rtl="0" algn="l">
              <a:spcBef>
                <a:spcPts val="0"/>
              </a:spcBef>
              <a:spcAft>
                <a:spcPts val="0"/>
              </a:spcAft>
              <a:buNone/>
            </a:pPr>
            <a:r>
              <a:rPr lang="en"/>
              <a:t>→ STUDIO: studio were generally unaffordable, so it was usually on the MGMT (until the band could pay themselves)</a:t>
            </a:r>
            <a:endParaRPr/>
          </a:p>
          <a:p>
            <a:pPr indent="0" lvl="0" marL="0" rtl="0" algn="l">
              <a:spcBef>
                <a:spcPts val="0"/>
              </a:spcBef>
              <a:spcAft>
                <a:spcPts val="0"/>
              </a:spcAft>
              <a:buNone/>
            </a:pPr>
            <a:r>
              <a:rPr lang="en"/>
              <a:t>“RADIO? IS IT A MIDDLE MAN OR SPACE” Question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223dc005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223dc005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we look at Piracy?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Piracy is something the Industry looks at very carefully: they shut down whoever might get too big, but never kill the movement.</a:t>
            </a:r>
            <a:endParaRPr/>
          </a:p>
          <a:p>
            <a:pPr indent="0" lvl="0" marL="0" rtl="0" algn="l">
              <a:spcBef>
                <a:spcPts val="0"/>
              </a:spcBef>
              <a:spcAft>
                <a:spcPts val="0"/>
              </a:spcAft>
              <a:buNone/>
            </a:pPr>
            <a:r>
              <a:rPr lang="en"/>
              <a:t>Records always display “copying is a copyright infringement”, the audio technology market is based on copying (tape decks, blank Cassettes for mixtapes etc).</a:t>
            </a:r>
            <a:endParaRPr/>
          </a:p>
          <a:p>
            <a:pPr indent="0" lvl="0" marL="0" rtl="0" algn="l">
              <a:spcBef>
                <a:spcPts val="0"/>
              </a:spcBef>
              <a:spcAft>
                <a:spcPts val="0"/>
              </a:spcAft>
              <a:buNone/>
            </a:pPr>
            <a:r>
              <a:rPr lang="en"/>
              <a:t>DJs needed to have authenticated copies, they could not play pirate cds or compilations.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a72c8776a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a72c8776a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question time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c2846b33c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c2846b33c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5eed59c6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5eed59c6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Napster model is fundamental to understand 2 things:</a:t>
            </a:r>
            <a:endParaRPr/>
          </a:p>
          <a:p>
            <a:pPr indent="-298450" lvl="0" marL="457200" rtl="0" algn="l">
              <a:spcBef>
                <a:spcPts val="0"/>
              </a:spcBef>
              <a:spcAft>
                <a:spcPts val="0"/>
              </a:spcAft>
              <a:buSzPts val="1100"/>
              <a:buChar char="-"/>
            </a:pPr>
            <a:r>
              <a:rPr lang="en"/>
              <a:t>The web we browse today, made of free content</a:t>
            </a:r>
            <a:endParaRPr/>
          </a:p>
          <a:p>
            <a:pPr indent="-298450" lvl="0" marL="457200" rtl="0" algn="l">
              <a:spcBef>
                <a:spcPts val="0"/>
              </a:spcBef>
              <a:spcAft>
                <a:spcPts val="0"/>
              </a:spcAft>
              <a:buSzPts val="1100"/>
              <a:buChar char="-"/>
            </a:pPr>
            <a:r>
              <a:rPr lang="en"/>
              <a:t>Shared databased (more for blockchain purpose)</a:t>
            </a:r>
            <a:endParaRPr/>
          </a:p>
          <a:p>
            <a:pPr indent="0" lvl="0" marL="0" rtl="0" algn="l">
              <a:spcBef>
                <a:spcPts val="0"/>
              </a:spcBef>
              <a:spcAft>
                <a:spcPts val="0"/>
              </a:spcAft>
              <a:buNone/>
            </a:pPr>
            <a:r>
              <a:t/>
            </a:r>
            <a:endParaRPr/>
          </a:p>
          <a:p>
            <a:pPr indent="0" lvl="0" marL="0" rtl="0" algn="l">
              <a:lnSpc>
                <a:spcPct val="17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If you logged into the old Napster to download a song, here's what happened:</a:t>
            </a:r>
            <a:endParaRPr>
              <a:solidFill>
                <a:schemeClr val="dk1"/>
              </a:solidFill>
              <a:latin typeface="Roboto"/>
              <a:ea typeface="Roboto"/>
              <a:cs typeface="Roboto"/>
              <a:sym typeface="Roboto"/>
            </a:endParaRPr>
          </a:p>
          <a:p>
            <a:pPr indent="-304800" lvl="0" marL="457200" rtl="0" algn="l">
              <a:lnSpc>
                <a:spcPct val="115000"/>
              </a:lnSpc>
              <a:spcBef>
                <a:spcPts val="180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You started the Napster software on your machine. Your machine became a small server able to make files available to other Napster users.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Your machine connected to Napster's central servers. It told the central servers which files were available on your machine. So the Napster central servers had a complete list of every shared song available on every hard disk connected to Napster at that time.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You typed in a query for a song. Let's say you were looking for the song "Roxanne" by The Police. Napster's central servers listed all of the machines storing that song.</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You picked a version of the song from the list.</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Your machine connected to the user's machine that had that song, and downloaded the song directly from that machine.</a:t>
            </a:r>
            <a:endParaRPr sz="1200">
              <a:solidFill>
                <a:schemeClr val="dk1"/>
              </a:solidFill>
              <a:latin typeface="Roboto"/>
              <a:ea typeface="Roboto"/>
              <a:cs typeface="Roboto"/>
              <a:sym typeface="Roboto"/>
            </a:endParaRPr>
          </a:p>
          <a:p>
            <a:pPr indent="0" lvl="0" marL="0" rtl="0" algn="l">
              <a:lnSpc>
                <a:spcPct val="175000"/>
              </a:lnSpc>
              <a:spcBef>
                <a:spcPts val="1800"/>
              </a:spcBef>
              <a:spcAft>
                <a:spcPts val="0"/>
              </a:spcAft>
              <a:buNone/>
            </a:pPr>
            <a:r>
              <a:rPr lang="en">
                <a:solidFill>
                  <a:schemeClr val="dk1"/>
                </a:solidFill>
                <a:latin typeface="Roboto"/>
                <a:ea typeface="Roboto"/>
                <a:cs typeface="Roboto"/>
                <a:sym typeface="Roboto"/>
              </a:rPr>
              <a:t>The creator of Napster had a couple of reasons for this approach:</a:t>
            </a:r>
            <a:endParaRPr>
              <a:solidFill>
                <a:schemeClr val="dk1"/>
              </a:solidFill>
              <a:latin typeface="Roboto"/>
              <a:ea typeface="Roboto"/>
              <a:cs typeface="Roboto"/>
              <a:sym typeface="Roboto"/>
            </a:endParaRPr>
          </a:p>
          <a:p>
            <a:pPr indent="-304800" lvl="0" marL="457200" rtl="0" algn="l">
              <a:lnSpc>
                <a:spcPct val="115000"/>
              </a:lnSpc>
              <a:spcBef>
                <a:spcPts val="1800"/>
              </a:spcBef>
              <a:spcAft>
                <a:spcPts val="0"/>
              </a:spcAft>
              <a:buClr>
                <a:schemeClr val="dk1"/>
              </a:buClr>
              <a:buSzPts val="1200"/>
              <a:buFont typeface="Roboto"/>
              <a:buChar char="●"/>
            </a:pPr>
            <a:r>
              <a:rPr lang="en" sz="1200">
                <a:solidFill>
                  <a:schemeClr val="dk1"/>
                </a:solidFill>
                <a:latin typeface="Roboto"/>
                <a:ea typeface="Roboto"/>
                <a:cs typeface="Roboto"/>
                <a:sym typeface="Roboto"/>
              </a:rPr>
              <a:t>Napster eventually grew to have billions of songs available. There is no way a central server could have had enough disk space to hold all the songs, or enough bandwidth to handle all the requests.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Napster was trying to take advantage of a loophole in copyright law that allows friends to share music with friends. The legal concept behind Napster was, "All of these people are sharing the songs on their hard disks with their friends." The courts did not agree with that logic, but it gave Napster enough time to prove the concept and grow to massive size.</a:t>
            </a:r>
            <a:endParaRPr sz="1200">
              <a:solidFill>
                <a:schemeClr val="dk1"/>
              </a:solidFill>
              <a:latin typeface="Roboto"/>
              <a:ea typeface="Roboto"/>
              <a:cs typeface="Roboto"/>
              <a:sym typeface="Roboto"/>
            </a:endParaRPr>
          </a:p>
          <a:p>
            <a:pPr indent="0" lvl="0" marL="0" rtl="0" algn="l">
              <a:spcBef>
                <a:spcPts val="18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c2846b33c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c2846b33c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Napster was so popular?/ because it allowed on the internet something that was there for a long time in schools, neighborhoods and concert venues: MUSIC SWAPPING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a72c8776a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ba72c8776a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d4cd6077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d4cd6077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67395181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67395181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no stupid questions</a:t>
            </a:r>
            <a:endParaRPr/>
          </a:p>
          <a:p>
            <a:pPr indent="0" lvl="0" marL="0" rtl="0" algn="l">
              <a:spcBef>
                <a:spcPts val="0"/>
              </a:spcBef>
              <a:spcAft>
                <a:spcPts val="0"/>
              </a:spcAft>
              <a:buNone/>
            </a:pPr>
            <a:r>
              <a:rPr lang="en"/>
              <a:t>Raise your hand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0b5f0058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c0b5f0058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DO WE PUT NAPSTER??</a:t>
            </a:r>
            <a:endParaRPr/>
          </a:p>
          <a:p>
            <a:pPr indent="0" lvl="0" marL="0" rtl="0" algn="l">
              <a:spcBef>
                <a:spcPts val="0"/>
              </a:spcBef>
              <a:spcAft>
                <a:spcPts val="0"/>
              </a:spcAft>
              <a:buNone/>
            </a:pPr>
            <a:r>
              <a:rPr lang="en"/>
              <a:t>→ SPACES, BECAUSE PEOPLE INTERACT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ba72c8776a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ba72c8776a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START WITH MUSIC ON THE WEB2 (CURRENT) i WOULD LIKE YOU TO DIVIDE IN GROUPS OF 2, 3 AND DISCUSS THIS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c4d34ac6a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c4d34ac6a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2846b33c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c2846b33c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350">
                <a:solidFill>
                  <a:srgbClr val="1A1A1A"/>
                </a:solidFill>
                <a:highlight>
                  <a:srgbClr val="FFFFFF"/>
                </a:highlight>
              </a:rPr>
              <a:t>__1999: __The Recording Industry Association of America sues Napster</a:t>
            </a:r>
            <a:r>
              <a:rPr lang="en" sz="1350">
                <a:solidFill>
                  <a:srgbClr val="1A1A1A"/>
                </a:solidFill>
                <a:highlight>
                  <a:srgbClr val="FFFFFF"/>
                </a:highlight>
              </a:rPr>
              <a:t>. The rules are about to change</a:t>
            </a:r>
            <a:r>
              <a:rPr lang="en" sz="1350">
                <a:solidFill>
                  <a:srgbClr val="1A1A1A"/>
                </a:solidFill>
                <a:highlight>
                  <a:srgbClr val="FFFFFF"/>
                </a:highlight>
              </a:rPr>
              <a:t>.</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en" sz="1350">
                <a:solidFill>
                  <a:srgbClr val="1A1A1A"/>
                </a:solidFill>
                <a:highlight>
                  <a:srgbClr val="FFFFFF"/>
                </a:highlight>
              </a:rPr>
              <a:t>So, the RIAA sued Napster and all of its financial backers in federal court in San Francisco. The outcome eventually defined the rules of online, peer-to-peer file sharing networks.</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en" sz="1350">
                <a:solidFill>
                  <a:srgbClr val="1A1A1A"/>
                </a:solidFill>
                <a:highlight>
                  <a:srgbClr val="FFFFFF"/>
                </a:highlight>
              </a:rPr>
              <a:t>The case dragged on for almost eight years.</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en" sz="1350">
                <a:solidFill>
                  <a:srgbClr val="1A1A1A"/>
                </a:solidFill>
                <a:highlight>
                  <a:srgbClr val="FFFFFF"/>
                </a:highlight>
              </a:rPr>
              <a:t>A federal judge and an appeals court in San Francisco both ruled in 2002 that Napster was liable for contributory or vicarious copyright violations, because it was allowing millions of users to download music for free. Napster eventually shut down and went bankrupt, later re-emerging as a legitimate, online music service.</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en" sz="1350">
                <a:solidFill>
                  <a:srgbClr val="1A1A1A"/>
                </a:solidFill>
                <a:highlight>
                  <a:srgbClr val="FFFFFF"/>
                </a:highlight>
              </a:rPr>
              <a:t>the case mutated into a cannibalizing feeding frenzy: The music industry was searching for deep financial pockets, and targeted one of its own.</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en" sz="1350">
                <a:solidFill>
                  <a:srgbClr val="1A1A1A"/>
                </a:solidFill>
                <a:highlight>
                  <a:srgbClr val="FFFFFF"/>
                </a:highlight>
              </a:rPr>
              <a:t>With a bankrupt Napster unable to cough up big financial damages, the industry turned to the transnational German media conglomerate Bertelsmann. The lawsuits accused Bertelsmann of copyright infringement for propping up Napster financially with loans totaling $85 million. The lawsuits claimed the firm wanted "to preserve Napster’s user base for Bertelsmann's own commercial advantage."</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en" sz="1350">
                <a:solidFill>
                  <a:srgbClr val="1A1A1A"/>
                </a:solidFill>
                <a:highlight>
                  <a:srgbClr val="FFFFFF"/>
                </a:highlight>
              </a:rPr>
              <a:t>At the time of the loans, Bertelsmann’s chairman, Thomas Middelhoff, explained that "Napster has pointed the way for a new direction for music distribution, and we believe it will form the basis of important and exciting new business models for the future of the music industry."</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en" sz="1350">
                <a:solidFill>
                  <a:srgbClr val="1A1A1A"/>
                </a:solidFill>
                <a:highlight>
                  <a:srgbClr val="FFFFFF"/>
                </a:highlight>
              </a:rPr>
              <a:t>Bertelsmann paid millions of dollars to settle the claims. The media concern agreed in 2006 to pay the world’s largest label, Universal Music Group, $60 million to settle the allegations. EMI got an undisclosed amount in 2007, and Warner Music Group settled that same year for $110 million.</a:t>
            </a:r>
            <a:endParaRPr sz="13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en" sz="1350">
                <a:solidFill>
                  <a:srgbClr val="1A1A1A"/>
                </a:solidFill>
                <a:highlight>
                  <a:srgbClr val="FFFFFF"/>
                </a:highlight>
              </a:rPr>
              <a:t>The </a:t>
            </a:r>
            <a:r>
              <a:rPr lang="en" sz="1350" u="sng">
                <a:solidFill>
                  <a:srgbClr val="1A1A1A"/>
                </a:solidFill>
                <a:highlight>
                  <a:srgbClr val="FFFFFF"/>
                </a:highlight>
                <a:hlinkClick r:id="rId2">
                  <a:extLst>
                    <a:ext uri="{A12FA001-AC4F-418D-AE19-62706E023703}">
                      <ahyp:hlinkClr val="tx"/>
                    </a:ext>
                  </a:extLst>
                </a:hlinkClick>
              </a:rPr>
              <a:t>Napster case closed its final chapter</a:t>
            </a:r>
            <a:r>
              <a:rPr lang="en" sz="1350">
                <a:solidFill>
                  <a:srgbClr val="1A1A1A"/>
                </a:solidFill>
                <a:highlight>
                  <a:srgbClr val="FFFFFF"/>
                </a:highlight>
              </a:rPr>
              <a:t> in August 2007, when Bertelsmann agreed to pay the National Music Publishers Association $130 million to settle the remaining copyright claims.</a:t>
            </a:r>
            <a:endParaRPr sz="1350">
              <a:solidFill>
                <a:srgbClr val="1A1A1A"/>
              </a:solidFill>
              <a:highlight>
                <a:srgbClr val="FFFFFF"/>
              </a:highlight>
            </a:endParaRPr>
          </a:p>
          <a:p>
            <a:pPr indent="0" lvl="0" marL="0" rtl="0" algn="l">
              <a:lnSpc>
                <a:spcPct val="115000"/>
              </a:lnSpc>
              <a:spcBef>
                <a:spcPts val="1400"/>
              </a:spcBef>
              <a:spcAft>
                <a:spcPts val="1400"/>
              </a:spcAft>
              <a:buNone/>
            </a:pPr>
            <a:r>
              <a:rPr lang="en" sz="1350">
                <a:solidFill>
                  <a:srgbClr val="1A1A1A"/>
                </a:solidFill>
                <a:highlight>
                  <a:srgbClr val="FFFFFF"/>
                </a:highlight>
              </a:rPr>
              <a:t>The case also served as the impetus, in part, for the RIAA's litigation campaign against individual users, as the industry could not keep up a legal game of </a:t>
            </a:r>
            <a:r>
              <a:rPr lang="en" sz="1350" u="sng">
                <a:solidFill>
                  <a:srgbClr val="1A1A1A"/>
                </a:solidFill>
                <a:highlight>
                  <a:srgbClr val="FFFFFF"/>
                </a:highlight>
                <a:hlinkClick r:id="rId3">
                  <a:extLst>
                    <a:ext uri="{A12FA001-AC4F-418D-AE19-62706E023703}">
                      <ahyp:hlinkClr val="tx"/>
                    </a:ext>
                  </a:extLst>
                </a:hlinkClick>
              </a:rPr>
              <a:t>Whac-A-Mole</a:t>
            </a:r>
            <a:r>
              <a:rPr lang="en" sz="1350">
                <a:solidFill>
                  <a:srgbClr val="1A1A1A"/>
                </a:solidFill>
                <a:highlight>
                  <a:srgbClr val="FFFFFF"/>
                </a:highlight>
              </a:rPr>
              <a:t> against flourishing file sharing services like Kazaa and Limewire. In the last six years, the RIAA has filed about </a:t>
            </a:r>
            <a:r>
              <a:rPr lang="en" sz="1350" u="sng">
                <a:solidFill>
                  <a:srgbClr val="1A1A1A"/>
                </a:solidFill>
                <a:highlight>
                  <a:srgbClr val="FFFFFF"/>
                </a:highlight>
                <a:hlinkClick r:id="rId4">
                  <a:extLst>
                    <a:ext uri="{A12FA001-AC4F-418D-AE19-62706E023703}">
                      <ahyp:hlinkClr val="tx"/>
                    </a:ext>
                  </a:extLst>
                </a:hlinkClick>
              </a:rPr>
              <a:t>30,000 copyright cases against individuals</a:t>
            </a:r>
            <a:r>
              <a:rPr lang="en" sz="1350">
                <a:solidFill>
                  <a:srgbClr val="1A1A1A"/>
                </a:solidFill>
                <a:highlight>
                  <a:srgbClr val="FFFFFF"/>
                </a:highlight>
              </a:rPr>
              <a:t>, most of whom have settled out of court.</a:t>
            </a:r>
            <a:endParaRPr sz="1200">
              <a:solidFill>
                <a:srgbClr val="202124"/>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b5eed59c6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b5eed59c6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GNUTELLA (somehow a case study for Data Collection)</a:t>
            </a:r>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There is no central database that knows all of the files available on the Gnutella network. Instead, all of the machines on the network tell each other about available files using a distributed query approach.</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There are many different client applications available to access the Gnutella network.</a:t>
            </a:r>
            <a:endParaRPr sz="1200">
              <a:latin typeface="Roboto"/>
              <a:ea typeface="Roboto"/>
              <a:cs typeface="Roboto"/>
              <a:sym typeface="Roboto"/>
            </a:endParaRPr>
          </a:p>
          <a:p>
            <a:pPr indent="0" lvl="0" marL="0" rtl="0" algn="l">
              <a:lnSpc>
                <a:spcPct val="175000"/>
              </a:lnSpc>
              <a:spcBef>
                <a:spcPts val="1800"/>
              </a:spcBef>
              <a:spcAft>
                <a:spcPts val="0"/>
              </a:spcAft>
              <a:buNone/>
            </a:pPr>
            <a:r>
              <a:rPr lang="en">
                <a:latin typeface="Roboto"/>
                <a:ea typeface="Roboto"/>
                <a:cs typeface="Roboto"/>
                <a:sym typeface="Roboto"/>
              </a:rPr>
              <a:t>The original Napster had one piece of "client software" -- the software that users ran on their machines to access the Napster servers. Gnutella has dozens of clients available. Some of the popular Gnutella clients include:</a:t>
            </a:r>
            <a:endParaRPr>
              <a:latin typeface="Roboto"/>
              <a:ea typeface="Roboto"/>
              <a:cs typeface="Roboto"/>
              <a:sym typeface="Roboto"/>
            </a:endParaRPr>
          </a:p>
          <a:p>
            <a:pPr indent="-304800" lvl="0" marL="457200" rtl="0" algn="l">
              <a:lnSpc>
                <a:spcPct val="115000"/>
              </a:lnSpc>
              <a:spcBef>
                <a:spcPts val="1800"/>
              </a:spcBef>
              <a:spcAft>
                <a:spcPts val="0"/>
              </a:spcAft>
              <a:buClr>
                <a:srgbClr val="000000"/>
              </a:buClr>
              <a:buSzPts val="1200"/>
              <a:buFont typeface="Roboto"/>
              <a:buChar char="●"/>
            </a:pPr>
            <a:r>
              <a:rPr lang="en" sz="1200">
                <a:uFill>
                  <a:noFill/>
                </a:uFill>
                <a:latin typeface="Roboto"/>
                <a:ea typeface="Roboto"/>
                <a:cs typeface="Roboto"/>
                <a:sym typeface="Roboto"/>
                <a:hlinkClick r:id="rId2"/>
              </a:rPr>
              <a:t>BearShare</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uFill>
                  <a:noFill/>
                </a:uFill>
                <a:latin typeface="Roboto"/>
                <a:ea typeface="Roboto"/>
                <a:cs typeface="Roboto"/>
                <a:sym typeface="Roboto"/>
                <a:hlinkClick r:id="rId3"/>
              </a:rPr>
              <a:t>Gnucleus</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uFill>
                  <a:noFill/>
                </a:uFill>
                <a:latin typeface="Roboto"/>
                <a:ea typeface="Roboto"/>
                <a:cs typeface="Roboto"/>
                <a:sym typeface="Roboto"/>
                <a:hlinkClick r:id="rId4"/>
              </a:rPr>
              <a:t>LimeWire</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uFill>
                  <a:noFill/>
                </a:uFill>
                <a:latin typeface="Roboto"/>
                <a:ea typeface="Roboto"/>
                <a:cs typeface="Roboto"/>
                <a:sym typeface="Roboto"/>
                <a:hlinkClick r:id="rId5"/>
              </a:rPr>
              <a:t>Morpheus</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uFill>
                  <a:noFill/>
                </a:uFill>
                <a:latin typeface="Roboto"/>
                <a:ea typeface="Roboto"/>
                <a:cs typeface="Roboto"/>
                <a:sym typeface="Roboto"/>
                <a:hlinkClick r:id="rId6"/>
              </a:rPr>
              <a:t>WinMX</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uFill>
                  <a:noFill/>
                </a:uFill>
                <a:latin typeface="Roboto"/>
                <a:ea typeface="Roboto"/>
                <a:cs typeface="Roboto"/>
                <a:sym typeface="Roboto"/>
                <a:hlinkClick r:id="rId7"/>
              </a:rPr>
              <a:t>XoloX</a:t>
            </a:r>
            <a:endParaRPr sz="1200">
              <a:latin typeface="Roboto"/>
              <a:ea typeface="Roboto"/>
              <a:cs typeface="Roboto"/>
              <a:sym typeface="Roboto"/>
            </a:endParaRPr>
          </a:p>
          <a:p>
            <a:pPr indent="0" lvl="0" marL="0" rtl="0" algn="l">
              <a:lnSpc>
                <a:spcPct val="115000"/>
              </a:lnSpc>
              <a:spcBef>
                <a:spcPts val="1800"/>
              </a:spcBef>
              <a:spcAft>
                <a:spcPts val="0"/>
              </a:spcAft>
              <a:buNone/>
            </a:pPr>
            <a:r>
              <a:rPr lang="en" sz="1200">
                <a:latin typeface="Roboto"/>
                <a:ea typeface="Roboto"/>
                <a:cs typeface="Roboto"/>
                <a:sym typeface="Roboto"/>
              </a:rPr>
              <a:t>iPOD</a:t>
            </a:r>
            <a:endParaRPr sz="1200">
              <a:latin typeface="Roboto"/>
              <a:ea typeface="Roboto"/>
              <a:cs typeface="Roboto"/>
              <a:sym typeface="Roboto"/>
            </a:endParaRPr>
          </a:p>
          <a:p>
            <a:pPr indent="-304800" lvl="0" marL="457200" rtl="0" algn="l">
              <a:lnSpc>
                <a:spcPct val="115000"/>
              </a:lnSpc>
              <a:spcBef>
                <a:spcPts val="1800"/>
              </a:spcBef>
              <a:spcAft>
                <a:spcPts val="0"/>
              </a:spcAft>
              <a:buSzPts val="1200"/>
              <a:buFont typeface="Roboto"/>
              <a:buChar char="●"/>
            </a:pPr>
            <a:r>
              <a:rPr lang="en" sz="1200">
                <a:latin typeface="Roboto"/>
                <a:ea typeface="Roboto"/>
                <a:cs typeface="Roboto"/>
                <a:sym typeface="Roboto"/>
              </a:rPr>
              <a:t>iPOD and Music was used as a case study for the iPhone (see General Magic)</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It created the first IOT ecosystem: iPOD could sync with your computer, with external Audio devices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Syncing → </a:t>
            </a:r>
            <a:r>
              <a:rPr lang="en" sz="1350">
                <a:solidFill>
                  <a:schemeClr val="dk1"/>
                </a:solidFill>
                <a:latin typeface="Roboto"/>
                <a:ea typeface="Roboto"/>
                <a:cs typeface="Roboto"/>
                <a:sym typeface="Roboto"/>
              </a:rPr>
              <a:t>Mac iCal or Microsoft Outlook/Outlook Express + Third Party softwares installed</a:t>
            </a:r>
            <a:endParaRPr sz="1200">
              <a:latin typeface="Roboto"/>
              <a:ea typeface="Roboto"/>
              <a:cs typeface="Roboto"/>
              <a:sym typeface="Roboto"/>
            </a:endParaRPr>
          </a:p>
          <a:p>
            <a:pPr indent="0" lvl="0" marL="0" rtl="0" algn="l">
              <a:lnSpc>
                <a:spcPct val="115000"/>
              </a:lnSpc>
              <a:spcBef>
                <a:spcPts val="1800"/>
              </a:spcBef>
              <a:spcAft>
                <a:spcPts val="0"/>
              </a:spcAft>
              <a:buNone/>
            </a:pPr>
            <a:r>
              <a:t/>
            </a:r>
            <a:endParaRPr sz="1200">
              <a:latin typeface="Roboto"/>
              <a:ea typeface="Roboto"/>
              <a:cs typeface="Roboto"/>
              <a:sym typeface="Roboto"/>
            </a:endParaRPr>
          </a:p>
          <a:p>
            <a:pPr indent="0" lvl="0" marL="0" rtl="0" algn="l">
              <a:spcBef>
                <a:spcPts val="18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b5eed59c6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b5eed59c6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b5eed59c6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b5eed59c6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BIT MORE CLARITY ON PRIVATE NETWORKS OWNERSHIPS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d54e1ba7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bd54e1ba7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c0b5f0058b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c0b5f0058b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SPOTIFY ?? is it A MIDDLEMAN OR IS IT A SPACE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f7d8526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f7d8526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BE WORKED OUT →. CONCLUSIONS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c65cf912e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c65cf912e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no stupid questions</a:t>
            </a:r>
            <a:endParaRPr/>
          </a:p>
          <a:p>
            <a:pPr indent="0" lvl="0" marL="0" rtl="0" algn="l">
              <a:spcBef>
                <a:spcPts val="0"/>
              </a:spcBef>
              <a:spcAft>
                <a:spcPts val="0"/>
              </a:spcAft>
              <a:buNone/>
            </a:pPr>
            <a:r>
              <a:rPr lang="en"/>
              <a:t>Raise your hand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c4d34ac6a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c4d34ac6a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WHERE WE START TALKING ABOUT BLOCKCHAIN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ba72c8776a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ba72c8776a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c71ac2fc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c71ac2fc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Pyramid is like the web2:</a:t>
            </a:r>
            <a:endParaRPr/>
          </a:p>
          <a:p>
            <a:pPr indent="-298450" lvl="0" marL="457200" rtl="0" algn="l">
              <a:spcBef>
                <a:spcPts val="0"/>
              </a:spcBef>
              <a:spcAft>
                <a:spcPts val="0"/>
              </a:spcAft>
              <a:buSzPts val="1100"/>
              <a:buChar char="-"/>
            </a:pPr>
            <a:r>
              <a:rPr lang="en"/>
              <a:t>There was a fire at the French server company OVH - how many websites data was burned?</a:t>
            </a:r>
            <a:endParaRPr/>
          </a:p>
          <a:p>
            <a:pPr indent="-298450" lvl="0" marL="457200" rtl="0" algn="l">
              <a:spcBef>
                <a:spcPts val="0"/>
              </a:spcBef>
              <a:spcAft>
                <a:spcPts val="0"/>
              </a:spcAft>
              <a:buSzPts val="1100"/>
              <a:buChar char="-"/>
            </a:pPr>
            <a:r>
              <a:rPr lang="en"/>
              <a:t>In terms of security - a bank’s database is like a pyramid - sitting there with a lock on the door - like a pyramid.  If you can break the lock you get the money or the information.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c3ec99c3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c3ec99c3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2008 crisis - causing people to not trust the financial system</a:t>
            </a:r>
            <a:endParaRPr/>
          </a:p>
          <a:p>
            <a:pPr indent="0" lvl="0" marL="0" rtl="0" algn="l">
              <a:spcBef>
                <a:spcPts val="0"/>
              </a:spcBef>
              <a:spcAft>
                <a:spcPts val="0"/>
              </a:spcAft>
              <a:buNone/>
            </a:pPr>
            <a:r>
              <a:rPr lang="en"/>
              <a:t>2009 bitcoin</a:t>
            </a:r>
            <a:endParaRPr/>
          </a:p>
          <a:p>
            <a:pPr indent="0" lvl="0" marL="0" rtl="0" algn="l">
              <a:spcBef>
                <a:spcPts val="0"/>
              </a:spcBef>
              <a:spcAft>
                <a:spcPts val="0"/>
              </a:spcAft>
              <a:buNone/>
            </a:pPr>
            <a:r>
              <a:rPr lang="en"/>
              <a:t>2013 Vitalik’s Ethereum whitepaper builds on Bitcoin but adds computing power to the blockchain - so it is both a leger saving info and a computer processing info.</a:t>
            </a:r>
            <a:endParaRPr/>
          </a:p>
          <a:p>
            <a:pPr indent="0" lvl="0" marL="0" rtl="0" algn="l">
              <a:spcBef>
                <a:spcPts val="0"/>
              </a:spcBef>
              <a:spcAft>
                <a:spcPts val="0"/>
              </a:spcAft>
              <a:buNone/>
            </a:pPr>
            <a:r>
              <a:rPr lang="en"/>
              <a:t>2014 Ethereum launches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c3ec99c3e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c3ec99c3e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Small time project - ask your aunt.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DIFFERENCE BETWEEN ICO AND DEFI</a:t>
            </a:r>
            <a:endParaRPr/>
          </a:p>
          <a:p>
            <a:pPr indent="0" lvl="0" marL="0" rtl="0" algn="l">
              <a:spcBef>
                <a:spcPts val="0"/>
              </a:spcBef>
              <a:spcAft>
                <a:spcPts val="0"/>
              </a:spcAft>
              <a:buNone/>
            </a:pPr>
            <a:r>
              <a:rPr lang="en"/>
              <a:t>ICO → I buy equities on-chain (stock market open to everyone)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DEFI → on blockchain there are no banks, where do I put my money to generate interest? There are different solutions.</a:t>
            </a:r>
            <a:endParaRPr/>
          </a:p>
          <a:p>
            <a:pPr indent="0" lvl="0" marL="0" rtl="0" algn="l">
              <a:spcBef>
                <a:spcPts val="0"/>
              </a:spcBef>
              <a:spcAft>
                <a:spcPts val="0"/>
              </a:spcAft>
              <a:buNone/>
            </a:pPr>
            <a:r>
              <a:rPr lang="en"/>
              <a:t>DeFi allows people to store their cryptocurrencies and generate interest. An On-chain company might run a similar</a:t>
            </a:r>
            <a:endParaRPr/>
          </a:p>
          <a:p>
            <a:pPr indent="0" lvl="0" marL="0" rtl="0" algn="l">
              <a:spcBef>
                <a:spcPts val="0"/>
              </a:spcBef>
              <a:spcAft>
                <a:spcPts val="0"/>
              </a:spcAft>
              <a:buNone/>
            </a:pPr>
            <a:r>
              <a:rPr lang="en"/>
              <a:t>Service and pay back stakers with equities.</a:t>
            </a:r>
            <a:endParaRPr/>
          </a:p>
          <a:p>
            <a:pPr indent="0" lvl="0" marL="0" rtl="0" algn="l">
              <a:spcBef>
                <a:spcPts val="0"/>
              </a:spcBef>
              <a:spcAft>
                <a:spcPts val="0"/>
              </a:spcAft>
              <a:buNone/>
            </a:pPr>
            <a:r>
              <a:rPr lang="en"/>
              <a:t>DeFi allows exchange between tokens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c770ea3de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c770ea3de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c3ec99c3e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c3ec99c3e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to explain </a:t>
            </a:r>
            <a:r>
              <a:rPr lang="en"/>
              <a:t>consensus or consensus mechanism?  Nodes don’t need to solve hashing problems - miners do.</a:t>
            </a:r>
            <a:r>
              <a:rPr lang="en"/>
              <a: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bf6fa94ea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bf6fa94ea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block needs to get certified as the right next block and then the rest of the nodes can copy it.</a:t>
            </a:r>
            <a:endParaRPr/>
          </a:p>
          <a:p>
            <a:pPr indent="0" lvl="0" marL="0" rtl="0" algn="l">
              <a:spcBef>
                <a:spcPts val="0"/>
              </a:spcBef>
              <a:spcAft>
                <a:spcPts val="0"/>
              </a:spcAft>
              <a:buNone/>
            </a:pPr>
            <a:r>
              <a:rPr lang="en"/>
              <a:t>This certification / </a:t>
            </a:r>
            <a:r>
              <a:rPr lang="en">
                <a:solidFill>
                  <a:schemeClr val="dk1"/>
                </a:solidFill>
              </a:rPr>
              <a:t>FINGERPRINTing </a:t>
            </a:r>
            <a:r>
              <a:rPr lang="en"/>
              <a:t>is the MINING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BLOCKCHAIN are good for storing small bits of info that need to be:</a:t>
            </a:r>
            <a:endParaRPr/>
          </a:p>
          <a:p>
            <a:pPr indent="-298450" lvl="0" marL="457200" rtl="0" algn="l">
              <a:spcBef>
                <a:spcPts val="0"/>
              </a:spcBef>
              <a:spcAft>
                <a:spcPts val="0"/>
              </a:spcAft>
              <a:buSzPts val="1100"/>
              <a:buChar char="-"/>
            </a:pPr>
            <a:r>
              <a:rPr lang="en"/>
              <a:t>Small files (&lt;50kb) </a:t>
            </a:r>
            <a:endParaRPr/>
          </a:p>
          <a:p>
            <a:pPr indent="-298450" lvl="0" marL="457200" rtl="0" algn="l">
              <a:spcBef>
                <a:spcPts val="0"/>
              </a:spcBef>
              <a:spcAft>
                <a:spcPts val="0"/>
              </a:spcAft>
              <a:buSzPts val="1100"/>
              <a:buChar char="-"/>
            </a:pPr>
            <a:r>
              <a:rPr lang="en"/>
              <a:t>A hash of a song / art piece</a:t>
            </a:r>
            <a:endParaRPr/>
          </a:p>
          <a:p>
            <a:pPr indent="-298450" lvl="0" marL="457200" rtl="0" algn="l">
              <a:spcBef>
                <a:spcPts val="0"/>
              </a:spcBef>
              <a:spcAft>
                <a:spcPts val="0"/>
              </a:spcAft>
              <a:buSzPts val="1100"/>
              <a:buChar char="-"/>
            </a:pPr>
            <a:r>
              <a:rPr lang="en"/>
              <a:t>Wallet Addresses (hashes)</a:t>
            </a:r>
            <a:endParaRPr/>
          </a:p>
          <a:p>
            <a:pPr indent="-298450" lvl="0" marL="457200" rtl="0" algn="l">
              <a:spcBef>
                <a:spcPts val="0"/>
              </a:spcBef>
              <a:spcAft>
                <a:spcPts val="0"/>
              </a:spcAft>
              <a:buSzPts val="1100"/>
              <a:buChar char="-"/>
            </a:pPr>
            <a:r>
              <a:rPr lang="en"/>
              <a:t>A smart contract</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bf6fa94eaa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bf6fa94eaa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bf6fa94eaa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bf6fa94eaa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ANONYMOUS → The data inside have IDs (they belong to identities)</a:t>
            </a:r>
            <a:endParaRPr/>
          </a:p>
          <a:p>
            <a:pPr indent="0" lvl="0" marL="0" rtl="0" algn="l">
              <a:spcBef>
                <a:spcPts val="0"/>
              </a:spcBef>
              <a:spcAft>
                <a:spcPts val="0"/>
              </a:spcAft>
              <a:buNone/>
            </a:pPr>
            <a:r>
              <a:rPr lang="en"/>
              <a:t>PSEUDO ANONYMOUS → The data inside belongs to addresses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770ea3de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770ea3de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here to share informations and improve together</a:t>
            </a:r>
            <a:endParaRPr/>
          </a:p>
          <a:p>
            <a:pPr indent="0" lvl="0" marL="0" rtl="0" algn="l">
              <a:spcBef>
                <a:spcPts val="0"/>
              </a:spcBef>
              <a:spcAft>
                <a:spcPts val="0"/>
              </a:spcAft>
              <a:buNone/>
            </a:pPr>
            <a:r>
              <a:rPr lang="en"/>
              <a:t>No Podium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bf6fa94ea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bf6fa94ea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Aggregator the middleman - is in control</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c2846b33c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c2846b33c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rules of the smart contract dictate who is in control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Funds can be sent from audience directly to the creator - or from audience to creator via the smart contract.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could be the Architecture of </a:t>
            </a:r>
            <a:r>
              <a:rPr lang="en"/>
              <a:t>BLOCKCHAIN based music app?</a:t>
            </a:r>
            <a:endParaRPr/>
          </a:p>
          <a:p>
            <a:pPr indent="0" lvl="0" marL="0" rtl="0" algn="l">
              <a:spcBef>
                <a:spcPts val="0"/>
              </a:spcBef>
              <a:spcAft>
                <a:spcPts val="0"/>
              </a:spcAft>
              <a:buNone/>
            </a:pPr>
            <a:r>
              <a:rPr lang="en"/>
              <a:t> </a:t>
            </a:r>
            <a:r>
              <a:rPr lang="en">
                <a:solidFill>
                  <a:schemeClr val="dk1"/>
                </a:solidFill>
              </a:rPr>
              <a:t>BLOCKCHAIN</a:t>
            </a:r>
            <a:r>
              <a:rPr lang="en"/>
              <a:t>-&gt; consensus over content</a:t>
            </a:r>
            <a:endParaRPr/>
          </a:p>
          <a:p>
            <a:pPr indent="0" lvl="0" marL="0" rtl="0" algn="l">
              <a:spcBef>
                <a:spcPts val="0"/>
              </a:spcBef>
              <a:spcAft>
                <a:spcPts val="0"/>
              </a:spcAft>
              <a:buNone/>
            </a:pPr>
            <a:r>
              <a:rPr lang="en"/>
              <a:t>IPFS -&gt; storage of content</a:t>
            </a:r>
            <a:endParaRPr/>
          </a:p>
          <a:p>
            <a:pPr indent="0" lvl="0" marL="0" rtl="0" algn="l">
              <a:spcBef>
                <a:spcPts val="0"/>
              </a:spcBef>
              <a:spcAft>
                <a:spcPts val="0"/>
              </a:spcAft>
              <a:buNone/>
            </a:pPr>
            <a:r>
              <a:rPr lang="en"/>
              <a:t>ROYALTIES can be managed via: DividendContracts, UJODapp, MicroPayments, Patrons (Adv)</a:t>
            </a:r>
            <a:endParaRPr/>
          </a:p>
          <a:p>
            <a:pPr indent="0" lvl="0" marL="0" rtl="0" algn="l">
              <a:spcBef>
                <a:spcPts val="0"/>
              </a:spcBef>
              <a:spcAft>
                <a:spcPts val="0"/>
              </a:spcAft>
              <a:buNone/>
            </a:pPr>
            <a:r>
              <a:rPr lang="en"/>
              <a:t>Spotify decides the value of a stream</a:t>
            </a:r>
            <a:endParaRPr/>
          </a:p>
          <a:p>
            <a:pPr indent="0" lvl="0" marL="0" rtl="0" algn="l">
              <a:spcBef>
                <a:spcPts val="0"/>
              </a:spcBef>
              <a:spcAft>
                <a:spcPts val="0"/>
              </a:spcAft>
              <a:buNone/>
            </a:pPr>
            <a:r>
              <a:rPr lang="en"/>
              <a:t>On blockchain -&gt; you can sell license, </a:t>
            </a:r>
            <a:endParaRPr/>
          </a:p>
          <a:p>
            <a:pPr indent="0" lvl="0" marL="0" rtl="0" algn="l">
              <a:spcBef>
                <a:spcPts val="0"/>
              </a:spcBef>
              <a:spcAft>
                <a:spcPts val="0"/>
              </a:spcAft>
              <a:buNone/>
            </a:pPr>
            <a:r>
              <a:rPr lang="en"/>
              <a:t>If I have IPFS hash - then</a:t>
            </a:r>
            <a:endParaRPr/>
          </a:p>
          <a:p>
            <a:pPr indent="0" lvl="0" marL="0" rtl="0" algn="l">
              <a:spcBef>
                <a:spcPts val="0"/>
              </a:spcBef>
              <a:spcAft>
                <a:spcPts val="0"/>
              </a:spcAft>
              <a:buNone/>
            </a:pPr>
            <a:r>
              <a:rPr lang="en"/>
              <a:t>Or centralize storage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DISCUSSION: what could be model of a web3 music app</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c0b5f0058b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c0b5f0058b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Putting the pieces together - </a:t>
            </a:r>
            <a:endParaRPr/>
          </a:p>
          <a:p>
            <a:pPr indent="0" lvl="0" marL="0" rtl="0" algn="l">
              <a:spcBef>
                <a:spcPts val="0"/>
              </a:spcBef>
              <a:spcAft>
                <a:spcPts val="0"/>
              </a:spcAft>
              <a:buNone/>
            </a:pPr>
            <a:r>
              <a:rPr lang="en"/>
              <a:t>BLOCKCHAIN -&gt; consensus over content</a:t>
            </a:r>
            <a:endParaRPr/>
          </a:p>
          <a:p>
            <a:pPr indent="0" lvl="0" marL="0" rtl="0" algn="l">
              <a:spcBef>
                <a:spcPts val="0"/>
              </a:spcBef>
              <a:spcAft>
                <a:spcPts val="0"/>
              </a:spcAft>
              <a:buNone/>
            </a:pPr>
            <a:r>
              <a:rPr lang="en"/>
              <a:t>IPFS -&gt; storage of content</a:t>
            </a:r>
            <a:endParaRPr/>
          </a:p>
          <a:p>
            <a:pPr indent="0" lvl="0" marL="0" rtl="0" algn="l">
              <a:spcBef>
                <a:spcPts val="0"/>
              </a:spcBef>
              <a:spcAft>
                <a:spcPts val="0"/>
              </a:spcAft>
              <a:buNone/>
            </a:pPr>
            <a:r>
              <a:rPr lang="en"/>
              <a:t>ROYALTIES can be managed via: DividendContracts, </a:t>
            </a:r>
            <a:r>
              <a:rPr b="1" lang="en"/>
              <a:t>UJODapp(SHOW)</a:t>
            </a:r>
            <a:r>
              <a:rPr lang="en"/>
              <a:t>, MicroPayments, Patrons (Adv)</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c727ea948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c727ea948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SAFETY - stops people from guessing your password - because it is too expensive.  Forces the code to be efficient.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“GAS”  - A UNIT TO MEASURE COMPARATIVE COMPLEXITY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MINING</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c5f8e2c46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c5f8e2c46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c4d34ac6a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c4d34ac6a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trust the record keeper? - </a:t>
            </a:r>
            <a:endParaRPr/>
          </a:p>
          <a:p>
            <a:pPr indent="0" lvl="0" marL="0" rtl="0" algn="l">
              <a:spcBef>
                <a:spcPts val="0"/>
              </a:spcBef>
              <a:spcAft>
                <a:spcPts val="0"/>
              </a:spcAft>
              <a:buNone/>
            </a:pPr>
            <a:r>
              <a:rPr lang="en"/>
              <a:t>Why trust state’s computers?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smart contract is a small program that organizes stuff according to a set of rules  if then statements</a:t>
            </a:r>
            <a:endParaRPr/>
          </a:p>
          <a:p>
            <a:pPr indent="0" lvl="0" marL="0" rtl="0" algn="l">
              <a:spcBef>
                <a:spcPts val="0"/>
              </a:spcBef>
              <a:spcAft>
                <a:spcPts val="0"/>
              </a:spcAft>
              <a:buNone/>
            </a:pPr>
            <a:r>
              <a:rPr lang="en"/>
              <a:t>If I am the owner then I can delete a sheep.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the sheep is being saved to a smart contract that associates the sheep with me - what needs to be on its collar?</a:t>
            </a:r>
            <a:endParaRPr/>
          </a:p>
          <a:p>
            <a:pPr indent="0" lvl="0" marL="0" rtl="0" algn="l">
              <a:spcBef>
                <a:spcPts val="0"/>
              </a:spcBef>
              <a:spcAft>
                <a:spcPts val="0"/>
              </a:spcAft>
              <a:buNone/>
            </a:pPr>
            <a:r>
              <a:rPr lang="en"/>
              <a:t>Just “Fluffy”?  Or Fluffy &amp; my eth addr?  Or Fluffy, my eth addr and the dapp url?</a:t>
            </a:r>
            <a:endParaRPr/>
          </a:p>
          <a:p>
            <a:pPr indent="0" lvl="0" marL="0" rtl="0" algn="l">
              <a:spcBef>
                <a:spcPts val="0"/>
              </a:spcBef>
              <a:spcAft>
                <a:spcPts val="0"/>
              </a:spcAft>
              <a:buNone/>
            </a:pPr>
            <a:r>
              <a:rPr lang="en"/>
              <a:t>If the sheep is an NFT, then the token contract will have its owner.</a:t>
            </a:r>
            <a:endParaRPr/>
          </a:p>
          <a:p>
            <a:pPr indent="0" lvl="0" marL="0" rtl="0" algn="l">
              <a:spcBef>
                <a:spcPts val="0"/>
              </a:spcBef>
              <a:spcAft>
                <a:spcPts val="0"/>
              </a:spcAft>
              <a:buNone/>
            </a:pPr>
            <a:r>
              <a:rPr lang="en"/>
              <a:t>Why not save this on my own database or the cities leger of sheeps &amp; shephards?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Stuff can be saved on blockchain</a:t>
            </a:r>
            <a:endParaRPr/>
          </a:p>
          <a:p>
            <a:pPr indent="-298450" lvl="0" marL="457200" rtl="0" algn="l">
              <a:spcBef>
                <a:spcPts val="0"/>
              </a:spcBef>
              <a:spcAft>
                <a:spcPts val="0"/>
              </a:spcAft>
              <a:buSzPts val="1100"/>
              <a:buAutoNum type="arabicPeriod"/>
            </a:pPr>
            <a:r>
              <a:rPr lang="en"/>
              <a:t>Connections between stuff in real life (IRL) &amp; blockchain</a:t>
            </a:r>
            <a:endParaRPr/>
          </a:p>
          <a:p>
            <a:pPr indent="-298450" lvl="0" marL="457200" rtl="0" algn="l">
              <a:spcBef>
                <a:spcPts val="0"/>
              </a:spcBef>
              <a:spcAft>
                <a:spcPts val="0"/>
              </a:spcAft>
              <a:buSzPts val="1100"/>
              <a:buAutoNum type="arabicPeriod"/>
            </a:pPr>
            <a:r>
              <a:rPr lang="en"/>
              <a:t>Fluffy examp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c5f8e2c46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c5f8e2c46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Online voting is tricky because:</a:t>
            </a:r>
            <a:endParaRPr/>
          </a:p>
          <a:p>
            <a:pPr indent="-298450" lvl="0" marL="457200" rtl="0" algn="l">
              <a:spcBef>
                <a:spcPts val="0"/>
              </a:spcBef>
              <a:spcAft>
                <a:spcPts val="0"/>
              </a:spcAft>
              <a:buSzPts val="1100"/>
              <a:buAutoNum type="arabicPeriod"/>
            </a:pPr>
            <a:r>
              <a:rPr lang="en"/>
              <a:t>You want it to be sure only qualified people vote</a:t>
            </a:r>
            <a:endParaRPr/>
          </a:p>
          <a:p>
            <a:pPr indent="-298450" lvl="0" marL="457200" rtl="0" algn="l">
              <a:spcBef>
                <a:spcPts val="0"/>
              </a:spcBef>
              <a:spcAft>
                <a:spcPts val="0"/>
              </a:spcAft>
              <a:buSzPts val="1100"/>
              <a:buAutoNum type="arabicPeriod"/>
            </a:pPr>
            <a:r>
              <a:rPr lang="en"/>
              <a:t>You want votes to be anonymous</a:t>
            </a:r>
            <a:endParaRPr/>
          </a:p>
          <a:p>
            <a:pPr indent="-298450" lvl="0" marL="457200" rtl="0" algn="l">
              <a:spcBef>
                <a:spcPts val="0"/>
              </a:spcBef>
              <a:spcAft>
                <a:spcPts val="0"/>
              </a:spcAft>
              <a:buSzPts val="1100"/>
              <a:buAutoNum type="arabicPeriod"/>
            </a:pPr>
            <a:r>
              <a:rPr lang="en"/>
              <a:t>You want voters to be able to prove to themselves that their vote was counted</a:t>
            </a:r>
            <a:endParaRPr/>
          </a:p>
          <a:p>
            <a:pPr indent="-298450" lvl="0" marL="457200" rtl="0" algn="l">
              <a:spcBef>
                <a:spcPts val="0"/>
              </a:spcBef>
              <a:spcAft>
                <a:spcPts val="0"/>
              </a:spcAft>
              <a:buSzPts val="1100"/>
              <a:buAutoNum type="arabicPeriod"/>
            </a:pPr>
            <a:r>
              <a:rPr lang="en"/>
              <a:t>You want to make their vote private.</a:t>
            </a:r>
            <a:endParaRPr/>
          </a:p>
          <a:p>
            <a:pPr indent="-298450" lvl="0" marL="457200" rtl="0" algn="l">
              <a:spcBef>
                <a:spcPts val="0"/>
              </a:spcBef>
              <a:spcAft>
                <a:spcPts val="0"/>
              </a:spcAft>
              <a:buSzPts val="1100"/>
              <a:buAutoNum type="arabicPeriod"/>
            </a:pPr>
            <a:r>
              <a:rPr lang="en"/>
              <a:t>Do you trust the state - which can have an interest in the outcome - to count your vote?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c727ea948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c727ea948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 -&gt; consensus over content</a:t>
            </a:r>
            <a:endParaRPr/>
          </a:p>
          <a:p>
            <a:pPr indent="0" lvl="0" marL="0" rtl="0" algn="l">
              <a:spcBef>
                <a:spcPts val="0"/>
              </a:spcBef>
              <a:spcAft>
                <a:spcPts val="0"/>
              </a:spcAft>
              <a:buNone/>
            </a:pPr>
            <a:r>
              <a:rPr lang="en"/>
              <a:t>IPFS -&gt; storage of content</a:t>
            </a:r>
            <a:endParaRPr/>
          </a:p>
          <a:p>
            <a:pPr indent="0" lvl="0" marL="0" rtl="0" algn="l">
              <a:spcBef>
                <a:spcPts val="0"/>
              </a:spcBef>
              <a:spcAft>
                <a:spcPts val="0"/>
              </a:spcAft>
              <a:buNone/>
            </a:pPr>
            <a:r>
              <a:rPr lang="en"/>
              <a:t>ROYALTIES can be managed via: DividendContracts, UJODapp, MicroPayments, Patrons (Adv)</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c58c1476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c58c1476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split up the </a:t>
            </a:r>
            <a:r>
              <a:rPr lang="en"/>
              <a:t>royalties</a:t>
            </a:r>
            <a:r>
              <a:rPr lang="en"/>
              <a:t> or  dividends of a song</a:t>
            </a:r>
            <a:endParaRPr/>
          </a:p>
          <a:p>
            <a:pPr indent="0" lvl="0" marL="0" rtl="0" algn="l">
              <a:spcBef>
                <a:spcPts val="0"/>
              </a:spcBef>
              <a:spcAft>
                <a:spcPts val="0"/>
              </a:spcAft>
              <a:buNone/>
            </a:pPr>
            <a:r>
              <a:rPr lang="en"/>
              <a:t>To hold money until something happens - which is like ebay.</a:t>
            </a:r>
            <a:endParaRPr/>
          </a:p>
          <a:p>
            <a:pPr indent="0" lvl="0" marL="0" rtl="0" algn="l">
              <a:spcBef>
                <a:spcPts val="0"/>
              </a:spcBef>
              <a:spcAft>
                <a:spcPts val="0"/>
              </a:spcAft>
              <a:buNone/>
            </a:pPr>
            <a:r>
              <a:rPr lang="en"/>
              <a:t>To have a way for people to own money together</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c58c1476b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c58c1476b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Oracles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223dc005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223dc005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run this first part of the course which is dedicated to my personal experience as a musician going crypto.</a:t>
            </a:r>
            <a:endParaRPr/>
          </a:p>
          <a:p>
            <a:pPr indent="0" lvl="0" marL="0" rtl="0" algn="l">
              <a:spcBef>
                <a:spcPts val="0"/>
              </a:spcBef>
              <a:spcAft>
                <a:spcPts val="0"/>
              </a:spcAft>
              <a:buNone/>
            </a:pPr>
            <a:r>
              <a:rPr lang="en"/>
              <a:t>Blockchain is a complex </a:t>
            </a:r>
            <a:r>
              <a:rPr lang="en"/>
              <a:t>subject</a:t>
            </a:r>
            <a:r>
              <a:rPr lang="en"/>
              <a:t>. Everyone talks about blockchain, bitcoin, ethereum, but do we really know what it is about?</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c5f8e2c46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c5f8e2c46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Caramelle as change when there were not enough 1 lira pieces ( I think)</a:t>
            </a:r>
            <a:endParaRPr/>
          </a:p>
          <a:p>
            <a:pPr indent="0" lvl="0" marL="0" rtl="0" algn="l">
              <a:spcBef>
                <a:spcPts val="0"/>
              </a:spcBef>
              <a:spcAft>
                <a:spcPts val="0"/>
              </a:spcAft>
              <a:buNone/>
            </a:pPr>
            <a:r>
              <a:rPr lang="en" u="sng">
                <a:solidFill>
                  <a:schemeClr val="hlink"/>
                </a:solidFill>
                <a:hlinkClick r:id="rId2"/>
              </a:rPr>
              <a:t>https://www.bloomberg.com/news/articles/2019-06-15/italy-s-mafia-uses-the-old-lira-as-its-own-parallel-currency</a:t>
            </a:r>
            <a:endParaRPr/>
          </a:p>
          <a:p>
            <a:pPr indent="0" lvl="0" marL="0" rtl="0" algn="l">
              <a:spcBef>
                <a:spcPts val="0"/>
              </a:spcBef>
              <a:spcAft>
                <a:spcPts val="0"/>
              </a:spcAft>
              <a:buNone/>
            </a:pPr>
            <a:r>
              <a:rPr lang="en"/>
              <a:t>Subway tokens</a:t>
            </a:r>
            <a:endParaRPr/>
          </a:p>
          <a:p>
            <a:pPr indent="0" lvl="0" marL="0" rtl="0" algn="l">
              <a:spcBef>
                <a:spcPts val="0"/>
              </a:spcBef>
              <a:spcAft>
                <a:spcPts val="0"/>
              </a:spcAft>
              <a:buNone/>
            </a:pPr>
            <a:r>
              <a:rPr lang="en"/>
              <a:t>Frequent flier points</a:t>
            </a:r>
            <a:endParaRPr/>
          </a:p>
          <a:p>
            <a:pPr indent="-298450" lvl="0" marL="457200" rtl="0" algn="l">
              <a:spcBef>
                <a:spcPts val="0"/>
              </a:spcBef>
              <a:spcAft>
                <a:spcPts val="0"/>
              </a:spcAft>
              <a:buSzPts val="1100"/>
              <a:buChar char="-"/>
            </a:pPr>
            <a:r>
              <a:rPr lang="en"/>
              <a:t>In the case of freq flier points there is a list of how many points all members have.</a:t>
            </a:r>
            <a:endParaRPr/>
          </a:p>
          <a:p>
            <a:pPr indent="-298450" lvl="0" marL="457200" rtl="0" algn="l">
              <a:spcBef>
                <a:spcPts val="0"/>
              </a:spcBef>
              <a:spcAft>
                <a:spcPts val="0"/>
              </a:spcAft>
              <a:buSzPts val="1100"/>
              <a:buChar char="-"/>
            </a:pPr>
            <a:r>
              <a:rPr lang="en"/>
              <a:t>If I transfer some to my family ( following the freq flier rules - it takes them out of my account and into the family members account.</a:t>
            </a:r>
            <a:endParaRPr/>
          </a:p>
          <a:p>
            <a:pPr indent="-298450" lvl="0" marL="457200" rtl="0" algn="l">
              <a:spcBef>
                <a:spcPts val="0"/>
              </a:spcBef>
              <a:spcAft>
                <a:spcPts val="0"/>
              </a:spcAft>
              <a:buSzPts val="1100"/>
              <a:buChar char="-"/>
            </a:pPr>
            <a:r>
              <a:rPr lang="en"/>
              <a:t>If I transfer money to you electronically - it works the same.</a:t>
            </a:r>
            <a:endParaRPr/>
          </a:p>
          <a:p>
            <a:pPr indent="0" lvl="0" marL="0" rtl="0" algn="l">
              <a:spcBef>
                <a:spcPts val="0"/>
              </a:spcBef>
              <a:spcAft>
                <a:spcPts val="0"/>
              </a:spcAft>
              <a:buNone/>
            </a:pPr>
            <a:r>
              <a:rPr lang="en"/>
              <a:t>Disneyland token</a:t>
            </a:r>
            <a:endParaRPr/>
          </a:p>
          <a:p>
            <a:pPr indent="0" lvl="0" marL="0" rtl="0" algn="l">
              <a:spcBef>
                <a:spcPts val="0"/>
              </a:spcBef>
              <a:spcAft>
                <a:spcPts val="0"/>
              </a:spcAft>
              <a:buNone/>
            </a:pPr>
            <a:r>
              <a:rPr lang="en"/>
              <a:t>Laundry token</a:t>
            </a:r>
            <a:endParaRPr/>
          </a:p>
          <a:p>
            <a:pPr indent="0" lvl="0" marL="0" rtl="0" algn="l">
              <a:spcBef>
                <a:spcPts val="0"/>
              </a:spcBef>
              <a:spcAft>
                <a:spcPts val="0"/>
              </a:spcAft>
              <a:buNone/>
            </a:pPr>
            <a:r>
              <a:rPr lang="en"/>
              <a:t>Pinball token</a:t>
            </a:r>
            <a:endParaRPr/>
          </a:p>
          <a:p>
            <a:pPr indent="0" lvl="0" marL="0" rtl="0" algn="l">
              <a:spcBef>
                <a:spcPts val="0"/>
              </a:spcBef>
              <a:spcAft>
                <a:spcPts val="0"/>
              </a:spcAft>
              <a:buNone/>
            </a:pPr>
            <a:r>
              <a:rPr lang="en"/>
              <a:t>Brixton Pound</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c5f8e2c46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c5f8e2c46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Parallel local currency</a:t>
            </a:r>
            <a:endParaRPr/>
          </a:p>
          <a:p>
            <a:pPr indent="-298450" lvl="0" marL="457200" rtl="0" algn="l">
              <a:spcBef>
                <a:spcPts val="0"/>
              </a:spcBef>
              <a:spcAft>
                <a:spcPts val="0"/>
              </a:spcAft>
              <a:buSzPts val="1100"/>
              <a:buChar char="-"/>
            </a:pPr>
            <a:r>
              <a:rPr lang="en"/>
              <a:t>Tomato token example</a:t>
            </a:r>
            <a:endParaRPr/>
          </a:p>
          <a:p>
            <a:pPr indent="-298450" lvl="0" marL="457200" rtl="0" algn="l">
              <a:spcBef>
                <a:spcPts val="0"/>
              </a:spcBef>
              <a:spcAft>
                <a:spcPts val="0"/>
              </a:spcAft>
              <a:buSzPts val="1100"/>
              <a:buChar char="-"/>
            </a:pPr>
            <a:r>
              <a:rPr lang="en"/>
              <a:t>Similar to the Brixton pound</a:t>
            </a:r>
            <a:endParaRPr/>
          </a:p>
          <a:p>
            <a:pPr indent="-298450" lvl="1" marL="914400" rtl="0" algn="l">
              <a:spcBef>
                <a:spcPts val="0"/>
              </a:spcBef>
              <a:spcAft>
                <a:spcPts val="0"/>
              </a:spcAft>
              <a:buSzPts val="1100"/>
              <a:buChar char="-"/>
            </a:pPr>
            <a:r>
              <a:rPr lang="en"/>
              <a:t>Community organzing &amp; economics</a:t>
            </a:r>
            <a:endParaRPr/>
          </a:p>
          <a:p>
            <a:pPr indent="-298450" lvl="1" marL="914400" rtl="0" algn="l">
              <a:spcBef>
                <a:spcPts val="0"/>
              </a:spcBef>
              <a:spcAft>
                <a:spcPts val="0"/>
              </a:spcAft>
              <a:buSzPts val="1100"/>
              <a:buChar char="-"/>
            </a:pPr>
            <a:r>
              <a:rPr lang="en"/>
              <a:t>Compensation</a:t>
            </a:r>
            <a:r>
              <a:rPr lang="en"/>
              <a:t> chamber</a:t>
            </a:r>
            <a:endParaRPr/>
          </a:p>
          <a:p>
            <a:pPr indent="-298450" lvl="2" marL="1371600" rtl="0" algn="l">
              <a:spcBef>
                <a:spcPts val="0"/>
              </a:spcBef>
              <a:spcAft>
                <a:spcPts val="0"/>
              </a:spcAft>
              <a:buSzPts val="1100"/>
              <a:buChar char="-"/>
            </a:pPr>
            <a:r>
              <a:rPr lang="en"/>
              <a:t>Why should I get in debt to my bank to pay you if we live in the same local economic circuit?</a:t>
            </a:r>
            <a:endParaRPr/>
          </a:p>
          <a:p>
            <a:pPr indent="-298450" lvl="3" marL="1828800" rtl="0" algn="l">
              <a:spcBef>
                <a:spcPts val="0"/>
              </a:spcBef>
              <a:spcAft>
                <a:spcPts val="0"/>
              </a:spcAft>
              <a:buSzPts val="1100"/>
              <a:buChar char="-"/>
            </a:pPr>
            <a:r>
              <a:rPr lang="en"/>
              <a:t>I Sell veg, you are a carpenter - I need to borrow from bank</a:t>
            </a:r>
            <a:endParaRPr/>
          </a:p>
          <a:p>
            <a:pPr indent="-298450" lvl="3" marL="1828800" rtl="0" algn="l">
              <a:spcBef>
                <a:spcPts val="0"/>
              </a:spcBef>
              <a:spcAft>
                <a:spcPts val="0"/>
              </a:spcAft>
              <a:buSzPts val="1100"/>
              <a:buChar char="-"/>
            </a:pPr>
            <a:r>
              <a:rPr lang="en"/>
              <a:t>Or I can issue credit of </a:t>
            </a:r>
            <a:r>
              <a:rPr lang="en"/>
              <a:t>vegetables</a:t>
            </a:r>
            <a:r>
              <a:rPr lang="en"/>
              <a:t> that you can then use.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c86dd0abd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c86dd0abd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Parallel local currency</a:t>
            </a:r>
            <a:endParaRPr/>
          </a:p>
          <a:p>
            <a:pPr indent="-298450" lvl="0" marL="457200" rtl="0" algn="l">
              <a:spcBef>
                <a:spcPts val="0"/>
              </a:spcBef>
              <a:spcAft>
                <a:spcPts val="0"/>
              </a:spcAft>
              <a:buSzPts val="1100"/>
              <a:buChar char="-"/>
            </a:pPr>
            <a:r>
              <a:rPr lang="en"/>
              <a:t>Tomato token example</a:t>
            </a:r>
            <a:endParaRPr/>
          </a:p>
          <a:p>
            <a:pPr indent="-298450" lvl="0" marL="457200" rtl="0" algn="l">
              <a:spcBef>
                <a:spcPts val="0"/>
              </a:spcBef>
              <a:spcAft>
                <a:spcPts val="0"/>
              </a:spcAft>
              <a:buSzPts val="1100"/>
              <a:buChar char="-"/>
            </a:pPr>
            <a:r>
              <a:rPr lang="en"/>
              <a:t>Similar to the Brixton pound</a:t>
            </a:r>
            <a:endParaRPr/>
          </a:p>
          <a:p>
            <a:pPr indent="-298450" lvl="1" marL="914400" rtl="0" algn="l">
              <a:spcBef>
                <a:spcPts val="0"/>
              </a:spcBef>
              <a:spcAft>
                <a:spcPts val="0"/>
              </a:spcAft>
              <a:buSzPts val="1100"/>
              <a:buChar char="-"/>
            </a:pPr>
            <a:r>
              <a:rPr lang="en"/>
              <a:t>Community organzing &amp; economics</a:t>
            </a:r>
            <a:endParaRPr/>
          </a:p>
          <a:p>
            <a:pPr indent="-298450" lvl="1" marL="914400" rtl="0" algn="l">
              <a:spcBef>
                <a:spcPts val="0"/>
              </a:spcBef>
              <a:spcAft>
                <a:spcPts val="0"/>
              </a:spcAft>
              <a:buSzPts val="1100"/>
              <a:buChar char="-"/>
            </a:pPr>
            <a:r>
              <a:rPr lang="en"/>
              <a:t>Compensation chamber</a:t>
            </a:r>
            <a:endParaRPr/>
          </a:p>
          <a:p>
            <a:pPr indent="-298450" lvl="2" marL="1371600" rtl="0" algn="l">
              <a:spcBef>
                <a:spcPts val="0"/>
              </a:spcBef>
              <a:spcAft>
                <a:spcPts val="0"/>
              </a:spcAft>
              <a:buSzPts val="1100"/>
              <a:buChar char="-"/>
            </a:pPr>
            <a:r>
              <a:rPr lang="en"/>
              <a:t>Why should I get in debt to my bank to pay you if we live in the same local economic circuit?</a:t>
            </a:r>
            <a:endParaRPr/>
          </a:p>
          <a:p>
            <a:pPr indent="-298450" lvl="3" marL="1828800" rtl="0" algn="l">
              <a:spcBef>
                <a:spcPts val="0"/>
              </a:spcBef>
              <a:spcAft>
                <a:spcPts val="0"/>
              </a:spcAft>
              <a:buSzPts val="1100"/>
              <a:buChar char="-"/>
            </a:pPr>
            <a:r>
              <a:rPr lang="en"/>
              <a:t>I Sell veg, you are a carpenter - I need to borrow from bank</a:t>
            </a:r>
            <a:endParaRPr/>
          </a:p>
          <a:p>
            <a:pPr indent="-298450" lvl="3" marL="1828800" rtl="0" algn="l">
              <a:spcBef>
                <a:spcPts val="0"/>
              </a:spcBef>
              <a:spcAft>
                <a:spcPts val="0"/>
              </a:spcAft>
              <a:buSzPts val="1100"/>
              <a:buChar char="-"/>
            </a:pPr>
            <a:r>
              <a:rPr lang="en"/>
              <a:t>Or I can issue credit of vegetables that you can then use.</a:t>
            </a:r>
            <a:endParaRPr/>
          </a:p>
          <a:p>
            <a:pPr indent="-298450" lvl="0" marL="457200" rtl="0" algn="l">
              <a:spcBef>
                <a:spcPts val="0"/>
              </a:spcBef>
              <a:spcAft>
                <a:spcPts val="0"/>
              </a:spcAft>
              <a:buSzPts val="1100"/>
              <a:buChar char="-"/>
            </a:pPr>
            <a:r>
              <a:rPr lang="en"/>
              <a:t>Make veg diagram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c58c1476b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c58c1476b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c5f8e2c46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c5f8e2c46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c7843b26a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c7843b26a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Demo of uploading to IPFS</a:t>
            </a:r>
            <a:endParaRPr/>
          </a:p>
          <a:p>
            <a:pPr indent="0" lvl="0" marL="0" rtl="0" algn="l">
              <a:spcBef>
                <a:spcPts val="0"/>
              </a:spcBef>
              <a:spcAft>
                <a:spcPts val="0"/>
              </a:spcAft>
              <a:buNone/>
            </a:pPr>
            <a:r>
              <a:rPr lang="en" u="sng">
                <a:solidFill>
                  <a:schemeClr val="hlink"/>
                </a:solidFill>
                <a:hlinkClick r:id="rId2"/>
              </a:rPr>
              <a:t>https://pinata.cloud/pinmanager</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c60b94044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c60b94044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What does it mean to own a digital thing?</a:t>
            </a:r>
            <a:endParaRPr/>
          </a:p>
          <a:p>
            <a:pPr indent="0" lvl="0" marL="0" rtl="0" algn="l">
              <a:spcBef>
                <a:spcPts val="0"/>
              </a:spcBef>
              <a:spcAft>
                <a:spcPts val="0"/>
              </a:spcAft>
              <a:buNone/>
            </a:pPr>
            <a:r>
              <a:rPr lang="en"/>
              <a:t>What does it mean to compose silence or display a upside down urinal and call it art and claim ownership?</a:t>
            </a:r>
            <a:endParaRPr/>
          </a:p>
          <a:p>
            <a:pPr indent="0" lvl="0" marL="0" rtl="0" algn="l">
              <a:spcBef>
                <a:spcPts val="0"/>
              </a:spcBef>
              <a:spcAft>
                <a:spcPts val="0"/>
              </a:spcAft>
              <a:buNone/>
            </a:pPr>
            <a:r>
              <a:rPr lang="en"/>
              <a:t>Or on the scammy side - selling stakes in the moon?  Its only worth the paper is printed on - but that paper can be </a:t>
            </a:r>
            <a:r>
              <a:rPr lang="en"/>
              <a:t>imbued</a:t>
            </a:r>
            <a:r>
              <a:rPr lang="en"/>
              <a:t> with value.</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c60b94044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c60b94044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Kings of Leon example: </a:t>
            </a:r>
            <a:endParaRPr sz="1400"/>
          </a:p>
          <a:p>
            <a:pPr indent="0" lvl="0" marL="0" rtl="0" algn="l">
              <a:spcBef>
                <a:spcPts val="0"/>
              </a:spcBef>
              <a:spcAft>
                <a:spcPts val="0"/>
              </a:spcAft>
              <a:buClr>
                <a:schemeClr val="dk1"/>
              </a:buClr>
              <a:buSzPts val="1100"/>
              <a:buFont typeface="Arial"/>
              <a:buNone/>
            </a:pPr>
            <a:r>
              <a:rPr lang="en" sz="1400"/>
              <a:t>Purchasers of the 'NFT Yourself Album Edition' will receive:</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    One full digital album download</a:t>
            </a:r>
            <a:endParaRPr sz="1400"/>
          </a:p>
          <a:p>
            <a:pPr indent="0" lvl="0" marL="0" rtl="0" algn="l">
              <a:spcBef>
                <a:spcPts val="0"/>
              </a:spcBef>
              <a:spcAft>
                <a:spcPts val="0"/>
              </a:spcAft>
              <a:buClr>
                <a:schemeClr val="dk1"/>
              </a:buClr>
              <a:buSzPts val="1100"/>
              <a:buFont typeface="Arial"/>
              <a:buNone/>
            </a:pPr>
            <a:r>
              <a:rPr lang="en" sz="1400"/>
              <a:t>    One Limited Edition Golden Eye Vinyl (physical copy)</a:t>
            </a:r>
            <a:endParaRPr sz="1400"/>
          </a:p>
          <a:p>
            <a:pPr indent="0" lvl="0" marL="0" rtl="0" algn="l">
              <a:spcBef>
                <a:spcPts val="0"/>
              </a:spcBef>
              <a:spcAft>
                <a:spcPts val="0"/>
              </a:spcAft>
              <a:buClr>
                <a:schemeClr val="dk1"/>
              </a:buClr>
              <a:buSzPts val="1100"/>
              <a:buFont typeface="Arial"/>
              <a:buNone/>
            </a:pPr>
            <a:r>
              <a:rPr lang="en" sz="1400"/>
              <a:t>    One NFT collectible album artwork</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NFT collectible with all proceeds benefiting Live Nation’s Crew Nation Fund.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c60b94044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c60b94044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in the public domain but is owned by the owner of the token?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PHYSICAL and NFT are BOTH direct products of the artist, not copies or pics.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the NFT, the Artist stored the original on IPFS as unlockable content (only the owner has it) → GOOGLE CANNOT SEE IT IF IT’s NOT SHARED</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c60b94044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c60b94044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0b5f0058b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0b5f0058b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Music is the only industry based on an immaterial, invible content </a:t>
            </a:r>
            <a:endParaRPr/>
          </a:p>
          <a:p>
            <a:pPr indent="0" lvl="0" marL="0" rtl="0" algn="l">
              <a:spcBef>
                <a:spcPts val="0"/>
              </a:spcBef>
              <a:spcAft>
                <a:spcPts val="0"/>
              </a:spcAft>
              <a:buNone/>
            </a:pPr>
            <a:r>
              <a:rPr lang="en"/>
              <a:t>lightweight, has social impact </a:t>
            </a:r>
            <a:endParaRPr/>
          </a:p>
          <a:p>
            <a:pPr indent="0" lvl="0" marL="0" rtl="0" algn="l">
              <a:spcBef>
                <a:spcPts val="0"/>
              </a:spcBef>
              <a:spcAft>
                <a:spcPts val="0"/>
              </a:spcAft>
              <a:buNone/>
            </a:pPr>
            <a:r>
              <a:rPr lang="en"/>
              <a:t>compared to images and movies, allows multitasking (you listen to music while running, working, shopping, cleaning).</a:t>
            </a:r>
            <a:endParaRPr/>
          </a:p>
          <a:p>
            <a:pPr indent="0" lvl="0" marL="0" rtl="0" algn="l">
              <a:spcBef>
                <a:spcPts val="0"/>
              </a:spcBef>
              <a:spcAft>
                <a:spcPts val="0"/>
              </a:spcAft>
              <a:buNone/>
            </a:pPr>
            <a:r>
              <a:rPr lang="en"/>
              <a:t>Copyright and royalties system connected to publishing is one of the oldest system (Mozart)</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bf6fa94eaa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bf6fa94ea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 -&gt; consensus over content</a:t>
            </a:r>
            <a:endParaRPr/>
          </a:p>
          <a:p>
            <a:pPr indent="0" lvl="0" marL="0" rtl="0" algn="l">
              <a:spcBef>
                <a:spcPts val="0"/>
              </a:spcBef>
              <a:spcAft>
                <a:spcPts val="0"/>
              </a:spcAft>
              <a:buNone/>
            </a:pPr>
            <a:r>
              <a:rPr lang="en"/>
              <a:t>IPFS -&gt; storage of content</a:t>
            </a:r>
            <a:endParaRPr/>
          </a:p>
          <a:p>
            <a:pPr indent="0" lvl="0" marL="0" rtl="0" algn="l">
              <a:spcBef>
                <a:spcPts val="0"/>
              </a:spcBef>
              <a:spcAft>
                <a:spcPts val="0"/>
              </a:spcAft>
              <a:buNone/>
            </a:pPr>
            <a:r>
              <a:rPr lang="en"/>
              <a:t>ROYALTIES can be managed via: DividendContracts, UJODapp, MicroPayments, Patrons (Adv)</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c5f8e2c46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c5f8e2c46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 -&gt; consensus over content</a:t>
            </a:r>
            <a:endParaRPr/>
          </a:p>
          <a:p>
            <a:pPr indent="0" lvl="0" marL="0" rtl="0" algn="l">
              <a:spcBef>
                <a:spcPts val="0"/>
              </a:spcBef>
              <a:spcAft>
                <a:spcPts val="0"/>
              </a:spcAft>
              <a:buNone/>
            </a:pPr>
            <a:r>
              <a:rPr lang="en"/>
              <a:t>IPFS -&gt; storage of content</a:t>
            </a:r>
            <a:endParaRPr/>
          </a:p>
          <a:p>
            <a:pPr indent="0" lvl="0" marL="0" rtl="0" algn="l">
              <a:spcBef>
                <a:spcPts val="0"/>
              </a:spcBef>
              <a:spcAft>
                <a:spcPts val="0"/>
              </a:spcAft>
              <a:buNone/>
            </a:pPr>
            <a:r>
              <a:rPr lang="en"/>
              <a:t>ROYALTIES can be managed via: DividendContracts, UJODapp, MicroPayments, Patrons (Adv)</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c5f8e2c46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c5f8e2c46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Groups of two</a:t>
            </a:r>
            <a:endParaRPr/>
          </a:p>
          <a:p>
            <a:pPr indent="0" lvl="0" marL="0" rtl="0" algn="l">
              <a:spcBef>
                <a:spcPts val="0"/>
              </a:spcBef>
              <a:spcAft>
                <a:spcPts val="0"/>
              </a:spcAft>
              <a:buNone/>
            </a:pPr>
            <a:r>
              <a:rPr lang="en"/>
              <a:t>5-10 mins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c4d34ac6a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c4d34ac6a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ANONYMOUS → The data inside have IDs (they belong to identities)</a:t>
            </a:r>
            <a:endParaRPr/>
          </a:p>
          <a:p>
            <a:pPr indent="0" lvl="0" marL="0" rtl="0" algn="l">
              <a:spcBef>
                <a:spcPts val="0"/>
              </a:spcBef>
              <a:spcAft>
                <a:spcPts val="0"/>
              </a:spcAft>
              <a:buNone/>
            </a:pPr>
            <a:r>
              <a:rPr lang="en"/>
              <a:t>PSEUDO ANONYMOUS → The data inside belongs to addresses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c65cf912e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c65cf912e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c7843b26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c7843b26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Putting the pieces together - </a:t>
            </a:r>
            <a:endParaRPr/>
          </a:p>
          <a:p>
            <a:pPr indent="0" lvl="0" marL="0" rtl="0" algn="l">
              <a:spcBef>
                <a:spcPts val="0"/>
              </a:spcBef>
              <a:spcAft>
                <a:spcPts val="0"/>
              </a:spcAft>
              <a:buNone/>
            </a:pPr>
            <a:r>
              <a:rPr lang="en"/>
              <a:t>BLOCKCHAIN -&gt; consensus over content</a:t>
            </a:r>
            <a:endParaRPr/>
          </a:p>
          <a:p>
            <a:pPr indent="0" lvl="0" marL="0" rtl="0" algn="l">
              <a:spcBef>
                <a:spcPts val="0"/>
              </a:spcBef>
              <a:spcAft>
                <a:spcPts val="0"/>
              </a:spcAft>
              <a:buNone/>
            </a:pPr>
            <a:r>
              <a:rPr lang="en"/>
              <a:t>IPFS -&gt; storage of content</a:t>
            </a:r>
            <a:endParaRPr/>
          </a:p>
          <a:p>
            <a:pPr indent="0" lvl="0" marL="0" rtl="0" algn="l">
              <a:spcBef>
                <a:spcPts val="0"/>
              </a:spcBef>
              <a:spcAft>
                <a:spcPts val="0"/>
              </a:spcAft>
              <a:buNone/>
            </a:pPr>
            <a:r>
              <a:rPr lang="en"/>
              <a:t>ROYALTIES can be managed via: DividendContracts, UJODapp, MicroPayments, Patrons (Adv)</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c3ec99c3e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c3ec99c3e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 -&gt; consensus over content</a:t>
            </a:r>
            <a:endParaRPr/>
          </a:p>
          <a:p>
            <a:pPr indent="0" lvl="0" marL="0" rtl="0" algn="l">
              <a:spcBef>
                <a:spcPts val="0"/>
              </a:spcBef>
              <a:spcAft>
                <a:spcPts val="0"/>
              </a:spcAft>
              <a:buNone/>
            </a:pPr>
            <a:r>
              <a:rPr lang="en"/>
              <a:t>IPFS -&gt; storage of content</a:t>
            </a:r>
            <a:endParaRPr/>
          </a:p>
          <a:p>
            <a:pPr indent="0" lvl="0" marL="0" rtl="0" algn="l">
              <a:spcBef>
                <a:spcPts val="0"/>
              </a:spcBef>
              <a:spcAft>
                <a:spcPts val="0"/>
              </a:spcAft>
              <a:buNone/>
            </a:pPr>
            <a:r>
              <a:rPr lang="en"/>
              <a:t>ROYALTIES can be managed via: DividendContracts, UJODapp, MicroPayments, Patrons (Adv)</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c60b94044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c60b94044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 -&gt; consensus over content</a:t>
            </a:r>
            <a:endParaRPr/>
          </a:p>
          <a:p>
            <a:pPr indent="0" lvl="0" marL="0" rtl="0" algn="l">
              <a:spcBef>
                <a:spcPts val="0"/>
              </a:spcBef>
              <a:spcAft>
                <a:spcPts val="0"/>
              </a:spcAft>
              <a:buNone/>
            </a:pPr>
            <a:r>
              <a:rPr lang="en"/>
              <a:t>IPFS -&gt; storage of content</a:t>
            </a:r>
            <a:endParaRPr/>
          </a:p>
          <a:p>
            <a:pPr indent="0" lvl="0" marL="0" rtl="0" algn="l">
              <a:spcBef>
                <a:spcPts val="0"/>
              </a:spcBef>
              <a:spcAft>
                <a:spcPts val="0"/>
              </a:spcAft>
              <a:buNone/>
            </a:pPr>
            <a:r>
              <a:rPr lang="en"/>
              <a:t>ROYALTIES can be managed via: DividendContracts, UJODapp, MicroPayments, Patrons (Adv)</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c60b94044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c60b94044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 -&gt; consensus over content</a:t>
            </a:r>
            <a:endParaRPr/>
          </a:p>
          <a:p>
            <a:pPr indent="0" lvl="0" marL="0" rtl="0" algn="l">
              <a:spcBef>
                <a:spcPts val="0"/>
              </a:spcBef>
              <a:spcAft>
                <a:spcPts val="0"/>
              </a:spcAft>
              <a:buNone/>
            </a:pPr>
            <a:r>
              <a:rPr lang="en"/>
              <a:t>IPFS -&gt; storage of content</a:t>
            </a:r>
            <a:endParaRPr/>
          </a:p>
          <a:p>
            <a:pPr indent="0" lvl="0" marL="0" rtl="0" algn="l">
              <a:spcBef>
                <a:spcPts val="0"/>
              </a:spcBef>
              <a:spcAft>
                <a:spcPts val="0"/>
              </a:spcAft>
              <a:buNone/>
            </a:pPr>
            <a:r>
              <a:rPr lang="en"/>
              <a:t>ROYALTIES can be managed via: DividendContracts, UJODapp, MicroPayments, Patrons (Adv)</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c60b94044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c60b94044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 -&gt; consensus over content</a:t>
            </a:r>
            <a:endParaRPr/>
          </a:p>
          <a:p>
            <a:pPr indent="0" lvl="0" marL="0" rtl="0" algn="l">
              <a:spcBef>
                <a:spcPts val="0"/>
              </a:spcBef>
              <a:spcAft>
                <a:spcPts val="0"/>
              </a:spcAft>
              <a:buNone/>
            </a:pPr>
            <a:r>
              <a:rPr lang="en"/>
              <a:t>IPFS -&gt; storage of content</a:t>
            </a:r>
            <a:endParaRPr/>
          </a:p>
          <a:p>
            <a:pPr indent="0" lvl="0" marL="0" rtl="0" algn="l">
              <a:spcBef>
                <a:spcPts val="0"/>
              </a:spcBef>
              <a:spcAft>
                <a:spcPts val="0"/>
              </a:spcAft>
              <a:buNone/>
            </a:pPr>
            <a:r>
              <a:rPr lang="en"/>
              <a:t>ROYALTIES can be managed via: DividendContracts, UJODapp, MicroPayments, Patrons (Adv)</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bd4cd6077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bd4cd6077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Innovating in music means being aware of all the pieces we have on the chessboard, what their value is and what actions and strategies they can implement</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c4d34ac6a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c4d34ac6a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223dc005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223dc005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0b5f0058b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0b5f0058b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TRIBES</a:t>
            </a:r>
            <a:endParaRPr/>
          </a:p>
          <a:p>
            <a:pPr indent="0" lvl="0" marL="0" rtl="0" algn="l">
              <a:spcBef>
                <a:spcPts val="0"/>
              </a:spcBef>
              <a:spcAft>
                <a:spcPts val="0"/>
              </a:spcAft>
              <a:buNone/>
            </a:pPr>
            <a:r>
              <a:rPr lang="en"/>
              <a:t>Instruments Manufacturers and Software houses, Retail (thomann, Amazon)</a:t>
            </a:r>
            <a:endParaRPr/>
          </a:p>
          <a:p>
            <a:pPr indent="0" lvl="0" marL="0" rtl="0" algn="l">
              <a:spcBef>
                <a:spcPts val="0"/>
              </a:spcBef>
              <a:spcAft>
                <a:spcPts val="0"/>
              </a:spcAft>
              <a:buNone/>
            </a:pPr>
            <a:r>
              <a:rPr lang="en"/>
              <a:t>Musicians: session musicians, singer-songwriters (bands, solo artists, collectives), teachers</a:t>
            </a:r>
            <a:endParaRPr/>
          </a:p>
          <a:p>
            <a:pPr indent="0" lvl="0" marL="0" rtl="0" algn="l">
              <a:spcBef>
                <a:spcPts val="0"/>
              </a:spcBef>
              <a:spcAft>
                <a:spcPts val="0"/>
              </a:spcAft>
              <a:buNone/>
            </a:pPr>
            <a:r>
              <a:rPr lang="en"/>
              <a:t>Middlemen: studios, videomakers, management, booking agents, labels, distributors (tunecore, distro)</a:t>
            </a:r>
            <a:endParaRPr/>
          </a:p>
          <a:p>
            <a:pPr indent="0" lvl="0" marL="0" rtl="0" algn="l">
              <a:spcBef>
                <a:spcPts val="0"/>
              </a:spcBef>
              <a:spcAft>
                <a:spcPts val="0"/>
              </a:spcAft>
              <a:buNone/>
            </a:pPr>
            <a:r>
              <a:rPr lang="en"/>
              <a:t>Third Parties: Instrument brands, merchants on YT/Spotify, purchasers of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ASSETS:</a:t>
            </a:r>
            <a:endParaRPr/>
          </a:p>
          <a:p>
            <a:pPr indent="0" lvl="0" marL="0" rtl="0" algn="l">
              <a:spcBef>
                <a:spcPts val="0"/>
              </a:spcBef>
              <a:spcAft>
                <a:spcPts val="0"/>
              </a:spcAft>
              <a:buNone/>
            </a:pPr>
            <a:r>
              <a:rPr lang="en"/>
              <a:t>(...) Numbers: streams, followers, concert-goers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SPACES:</a:t>
            </a:r>
            <a:endParaRPr/>
          </a:p>
          <a:p>
            <a:pPr indent="0" lvl="0" marL="0" rtl="0" algn="l">
              <a:spcBef>
                <a:spcPts val="0"/>
              </a:spcBef>
              <a:spcAft>
                <a:spcPts val="0"/>
              </a:spcAft>
              <a:buNone/>
            </a:pPr>
            <a:r>
              <a:rPr lang="en"/>
              <a:t>Online: aggregators / streaming platforms, youtube, twitch</a:t>
            </a:r>
            <a:endParaRPr/>
          </a:p>
          <a:p>
            <a:pPr indent="0" lvl="0" marL="0" rtl="0" algn="l">
              <a:spcBef>
                <a:spcPts val="0"/>
              </a:spcBef>
              <a:spcAft>
                <a:spcPts val="0"/>
              </a:spcAft>
              <a:buNone/>
            </a:pPr>
            <a:r>
              <a:rPr lang="en"/>
              <a:t>Offline: Live venues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INTERACTIONS</a:t>
            </a:r>
            <a:endParaRPr/>
          </a:p>
          <a:p>
            <a:pPr indent="0" lvl="0" marL="0" rtl="0" algn="l">
              <a:spcBef>
                <a:spcPts val="0"/>
              </a:spcBef>
              <a:spcAft>
                <a:spcPts val="0"/>
              </a:spcAft>
              <a:buNone/>
            </a:pPr>
            <a:r>
              <a:rPr lang="en"/>
              <a:t>One to one: musicians and management/venue</a:t>
            </a:r>
            <a:endParaRPr/>
          </a:p>
          <a:p>
            <a:pPr indent="0" lvl="0" marL="0" rtl="0" algn="l">
              <a:spcBef>
                <a:spcPts val="0"/>
              </a:spcBef>
              <a:spcAft>
                <a:spcPts val="0"/>
              </a:spcAft>
              <a:buNone/>
            </a:pPr>
            <a:r>
              <a:rPr lang="en"/>
              <a:t>One to many: Musician/band to fans</a:t>
            </a:r>
            <a:endParaRPr/>
          </a:p>
          <a:p>
            <a:pPr indent="0" lvl="0" marL="0" rtl="0" algn="l">
              <a:spcBef>
                <a:spcPts val="0"/>
              </a:spcBef>
              <a:spcAft>
                <a:spcPts val="0"/>
              </a:spcAft>
              <a:buNone/>
            </a:pPr>
            <a:r>
              <a:rPr lang="en"/>
              <a:t>Many to Many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4.gif"/><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1.png"/><Relationship Id="rId4" Type="http://schemas.openxmlformats.org/officeDocument/2006/relationships/image" Target="../media/image10.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7.png"/><Relationship Id="rId6"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jp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58.png"/><Relationship Id="rId6" Type="http://schemas.openxmlformats.org/officeDocument/2006/relationships/image" Target="../media/image30.png"/></Relationships>
</file>

<file path=ppt/slides/_rels/slide25.xml.rels><?xml version="1.0" encoding="UTF-8" standalone="yes"?><Relationships xmlns="http://schemas.openxmlformats.org/package/2006/relationships"><Relationship Id="rId11" Type="http://schemas.openxmlformats.org/officeDocument/2006/relationships/image" Target="../media/image50.png"/><Relationship Id="rId10" Type="http://schemas.openxmlformats.org/officeDocument/2006/relationships/image" Target="../media/image34.png"/><Relationship Id="rId13" Type="http://schemas.openxmlformats.org/officeDocument/2006/relationships/image" Target="../media/image53.png"/><Relationship Id="rId12"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35.png"/><Relationship Id="rId9"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40.png"/><Relationship Id="rId7" Type="http://schemas.openxmlformats.org/officeDocument/2006/relationships/image" Target="../media/image36.png"/><Relationship Id="rId8"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1.png"/><Relationship Id="rId4" Type="http://schemas.openxmlformats.org/officeDocument/2006/relationships/image" Target="../media/image39.png"/><Relationship Id="rId5" Type="http://schemas.openxmlformats.org/officeDocument/2006/relationships/image" Target="../media/image27.png"/><Relationship Id="rId6"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3.png"/><Relationship Id="rId4" Type="http://schemas.openxmlformats.org/officeDocument/2006/relationships/image" Target="../media/image43.png"/><Relationship Id="rId5"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image" Target="../media/image52.png"/><Relationship Id="rId9" Type="http://schemas.openxmlformats.org/officeDocument/2006/relationships/image" Target="../media/image57.png"/><Relationship Id="rId5" Type="http://schemas.openxmlformats.org/officeDocument/2006/relationships/image" Target="../media/image54.png"/><Relationship Id="rId6" Type="http://schemas.openxmlformats.org/officeDocument/2006/relationships/image" Target="../media/image48.png"/><Relationship Id="rId7" Type="http://schemas.openxmlformats.org/officeDocument/2006/relationships/image" Target="../media/image6.png"/><Relationship Id="rId8" Type="http://schemas.openxmlformats.org/officeDocument/2006/relationships/image" Target="../media/image8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3.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alchemy.daostack.io/dao/0x2b8c70fffda7f3d7667f7cfede1429313886329c"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5.png"/><Relationship Id="rId4" Type="http://schemas.openxmlformats.org/officeDocument/2006/relationships/image" Target="../media/image67.png"/><Relationship Id="rId5"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2.png"/><Relationship Id="rId4" Type="http://schemas.openxmlformats.org/officeDocument/2006/relationships/image" Target="../media/image70.png"/><Relationship Id="rId5" Type="http://schemas.openxmlformats.org/officeDocument/2006/relationships/image" Target="../media/image75.png"/><Relationship Id="rId6"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1.jpg"/><Relationship Id="rId4" Type="http://schemas.openxmlformats.org/officeDocument/2006/relationships/image" Target="../media/image74.jpg"/><Relationship Id="rId5" Type="http://schemas.openxmlformats.org/officeDocument/2006/relationships/image" Target="../media/image69.jpg"/><Relationship Id="rId6"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8.png"/><Relationship Id="rId4" Type="http://schemas.openxmlformats.org/officeDocument/2006/relationships/image" Target="../media/image81.png"/><Relationship Id="rId5"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7.jpg"/><Relationship Id="rId4" Type="http://schemas.openxmlformats.org/officeDocument/2006/relationships/image" Target="../media/image80.png"/><Relationship Id="rId5" Type="http://schemas.openxmlformats.org/officeDocument/2006/relationships/image" Target="../media/image8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rarible.com/token/0x60f80121c31a0d46b5279700f9df786054aa5ee5:119260:0xc1202b2da243467882439944885339f9fd71279c" TargetMode="External"/><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1" Type="http://schemas.openxmlformats.org/officeDocument/2006/relationships/hyperlink" Target="https://uniswap.org" TargetMode="External"/><Relationship Id="rId10" Type="http://schemas.openxmlformats.org/officeDocument/2006/relationships/hyperlink" Target="https://da.ps" TargetMode="External"/><Relationship Id="rId13" Type="http://schemas.openxmlformats.org/officeDocument/2006/relationships/hyperlink" Target="https://explorer.livepeer.org" TargetMode="External"/><Relationship Id="rId12" Type="http://schemas.openxmlformats.org/officeDocument/2006/relationships/hyperlink" Target="https://sablier.finance" TargetMode="External"/><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www.stateofthedapps.com/" TargetMode="External"/><Relationship Id="rId4" Type="http://schemas.openxmlformats.org/officeDocument/2006/relationships/hyperlink" Target="https://dappradar.com/rankings/category/collectibles" TargetMode="External"/><Relationship Id="rId9" Type="http://schemas.openxmlformats.org/officeDocument/2006/relationships/hyperlink" Target="https://ethereum.org/en/dapps/" TargetMode="External"/><Relationship Id="rId15" Type="http://schemas.openxmlformats.org/officeDocument/2006/relationships/hyperlink" Target="https://audius.co" TargetMode="External"/><Relationship Id="rId14" Type="http://schemas.openxmlformats.org/officeDocument/2006/relationships/hyperlink" Target="https://pooltogether.com" TargetMode="External"/><Relationship Id="rId5" Type="http://schemas.openxmlformats.org/officeDocument/2006/relationships/hyperlink" Target="https://www.cryptoarte.io/paintings/9890" TargetMode="External"/><Relationship Id="rId6" Type="http://schemas.openxmlformats.org/officeDocument/2006/relationships/hyperlink" Target="https://www.thehashmasks.com/?utm_source=DappRadar&amp;utm_medium=deeplink&amp;utm_campaign=visit-website" TargetMode="External"/><Relationship Id="rId7" Type="http://schemas.openxmlformats.org/officeDocument/2006/relationships/hyperlink" Target="https://dapplist.cointelegraph.com/" TargetMode="External"/><Relationship Id="rId8" Type="http://schemas.openxmlformats.org/officeDocument/2006/relationships/hyperlink" Target="https://consensys.net/blog/news/90-ethereum-apps-you-can-use-right-now/"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superrare.co/" TargetMode="External"/><Relationship Id="rId4" Type="http://schemas.openxmlformats.org/officeDocument/2006/relationships/hyperlink" Target="https://rarible.com/"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remix.ethereum.org" TargetMode="External"/><Relationship Id="rId4" Type="http://schemas.openxmlformats.org/officeDocument/2006/relationships/hyperlink" Target="https://www.youtube.com/channel/UCjTUPyFEr2xDGN6Cg8nKDaA" TargetMode="External"/><Relationship Id="rId5" Type="http://schemas.openxmlformats.org/officeDocument/2006/relationships/hyperlink" Target="https://twitter.com/simondlr/status/1367677119673688065" TargetMode="External"/><Relationship Id="rId6" Type="http://schemas.openxmlformats.org/officeDocument/2006/relationships/hyperlink" Target="https://rarible.com/token/0xd07dc4262bcdbf85190c01c996b4c06a461d2430:318695:0xc1202b2da243467882439944885339f9fd71279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11000"/>
          </a:blip>
          <a:stretch>
            <a:fillRect/>
          </a:stretch>
        </p:blipFill>
        <p:spPr>
          <a:xfrm>
            <a:off x="0" y="-3825"/>
            <a:ext cx="9130428" cy="5143500"/>
          </a:xfrm>
          <a:prstGeom prst="rect">
            <a:avLst/>
          </a:prstGeom>
          <a:noFill/>
          <a:ln>
            <a:noFill/>
          </a:ln>
        </p:spPr>
      </p:pic>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MUSIC ON THE</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BLOCKCHAIN</a:t>
            </a:r>
            <a:endParaRPr>
              <a:solidFill>
                <a:srgbClr val="FFFFFF"/>
              </a:solidFill>
              <a:latin typeface="Montserrat"/>
              <a:ea typeface="Montserrat"/>
              <a:cs typeface="Montserrat"/>
              <a:sym typeface="Montserrat"/>
            </a:endParaRPr>
          </a:p>
        </p:txBody>
      </p:sp>
      <p:sp>
        <p:nvSpPr>
          <p:cNvPr id="56" name="Google Shape;56;p13"/>
          <p:cNvSpPr txBox="1"/>
          <p:nvPr>
            <p:ph idx="1" type="subTitle"/>
          </p:nvPr>
        </p:nvSpPr>
        <p:spPr>
          <a:xfrm>
            <a:off x="311700" y="2797175"/>
            <a:ext cx="8520600" cy="704100"/>
          </a:xfrm>
          <a:prstGeom prst="rect">
            <a:avLst/>
          </a:prstGeom>
        </p:spPr>
        <p:txBody>
          <a:bodyPr anchorCtr="0" anchor="t" bIns="91425" lIns="91425" spcFirstLastPara="1" rIns="91425" wrap="square" tIns="91425">
            <a:normAutofit fontScale="25000" lnSpcReduction="20000"/>
          </a:bodyPr>
          <a:lstStyle/>
          <a:p>
            <a:pPr indent="0" lvl="0" marL="0" rtl="0" algn="ctr">
              <a:spcBef>
                <a:spcPts val="0"/>
              </a:spcBef>
              <a:spcAft>
                <a:spcPts val="0"/>
              </a:spcAft>
              <a:buNone/>
            </a:pPr>
            <a:r>
              <a:rPr lang="en" sz="8000">
                <a:solidFill>
                  <a:srgbClr val="FFFFFF"/>
                </a:solidFill>
                <a:latin typeface="Montserrat"/>
                <a:ea typeface="Montserrat"/>
                <a:cs typeface="Montserrat"/>
                <a:sym typeface="Montserrat"/>
              </a:rPr>
              <a:t>A CRASH COURSE TO THE </a:t>
            </a:r>
            <a:endParaRPr sz="80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8000">
                <a:solidFill>
                  <a:srgbClr val="FFFFFF"/>
                </a:solidFill>
                <a:latin typeface="Montserrat"/>
                <a:ea typeface="Montserrat"/>
                <a:cs typeface="Montserrat"/>
                <a:sym typeface="Montserrat"/>
              </a:rPr>
              <a:t>ETHEREUM BLOCKCHAIN FOR MUSICIANS</a:t>
            </a:r>
            <a:endParaRPr sz="80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p:txBody>
      </p:sp>
      <p:pic>
        <p:nvPicPr>
          <p:cNvPr id="57" name="Google Shape;57;p13"/>
          <p:cNvPicPr preferRelativeResize="0"/>
          <p:nvPr/>
        </p:nvPicPr>
        <p:blipFill rotWithShape="1">
          <a:blip r:embed="rId4">
            <a:alphaModFix/>
          </a:blip>
          <a:srcRect b="0" l="16754" r="16627" t="0"/>
          <a:stretch/>
        </p:blipFill>
        <p:spPr>
          <a:xfrm>
            <a:off x="2705487" y="3915913"/>
            <a:ext cx="730650" cy="551100"/>
          </a:xfrm>
          <a:prstGeom prst="rect">
            <a:avLst/>
          </a:prstGeom>
          <a:noFill/>
          <a:ln>
            <a:noFill/>
          </a:ln>
        </p:spPr>
      </p:pic>
      <p:pic>
        <p:nvPicPr>
          <p:cNvPr id="58" name="Google Shape;58;p13"/>
          <p:cNvPicPr preferRelativeResize="0"/>
          <p:nvPr/>
        </p:nvPicPr>
        <p:blipFill>
          <a:blip r:embed="rId5">
            <a:alphaModFix/>
          </a:blip>
          <a:stretch>
            <a:fillRect/>
          </a:stretch>
        </p:blipFill>
        <p:spPr>
          <a:xfrm>
            <a:off x="4225188" y="3936450"/>
            <a:ext cx="680025" cy="510025"/>
          </a:xfrm>
          <a:prstGeom prst="rect">
            <a:avLst/>
          </a:prstGeom>
          <a:noFill/>
          <a:ln>
            <a:noFill/>
          </a:ln>
        </p:spPr>
      </p:pic>
      <p:pic>
        <p:nvPicPr>
          <p:cNvPr id="59" name="Google Shape;59;p13"/>
          <p:cNvPicPr preferRelativeResize="0"/>
          <p:nvPr/>
        </p:nvPicPr>
        <p:blipFill>
          <a:blip r:embed="rId6">
            <a:alphaModFix/>
          </a:blip>
          <a:stretch>
            <a:fillRect/>
          </a:stretch>
        </p:blipFill>
        <p:spPr>
          <a:xfrm>
            <a:off x="5694275" y="3793338"/>
            <a:ext cx="796250" cy="796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1999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PRE NAPSTER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MUSIC ECONOMY</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(1900s - 1999)</a:t>
            </a:r>
            <a:endParaRPr>
              <a:solidFill>
                <a:srgbClr val="FFFFF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3"/>
          <p:cNvPicPr preferRelativeResize="0"/>
          <p:nvPr/>
        </p:nvPicPr>
        <p:blipFill>
          <a:blip r:embed="rId3">
            <a:alphaModFix amt="51000"/>
          </a:blip>
          <a:stretch>
            <a:fillRect/>
          </a:stretch>
        </p:blipFill>
        <p:spPr>
          <a:xfrm>
            <a:off x="5711275" y="582725"/>
            <a:ext cx="5143500" cy="5143500"/>
          </a:xfrm>
          <a:prstGeom prst="rect">
            <a:avLst/>
          </a:prstGeom>
          <a:noFill/>
          <a:ln>
            <a:noFill/>
          </a:ln>
        </p:spPr>
      </p:pic>
      <p:sp>
        <p:nvSpPr>
          <p:cNvPr id="142" name="Google Shape;142;p23"/>
          <p:cNvSpPr txBox="1"/>
          <p:nvPr/>
        </p:nvSpPr>
        <p:spPr>
          <a:xfrm>
            <a:off x="326550" y="345300"/>
            <a:ext cx="330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PRE NAPSTER</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MUSICAL CONTENT</a:t>
            </a:r>
            <a:endParaRPr>
              <a:solidFill>
                <a:srgbClr val="FFFFFF"/>
              </a:solidFill>
              <a:latin typeface="Montserrat"/>
              <a:ea typeface="Montserrat"/>
              <a:cs typeface="Montserrat"/>
              <a:sym typeface="Montserrat"/>
            </a:endParaRPr>
          </a:p>
        </p:txBody>
      </p:sp>
      <p:graphicFrame>
        <p:nvGraphicFramePr>
          <p:cNvPr id="143" name="Google Shape;143;p23"/>
          <p:cNvGraphicFramePr/>
          <p:nvPr/>
        </p:nvGraphicFramePr>
        <p:xfrm>
          <a:off x="1488525" y="1323275"/>
          <a:ext cx="3000000" cy="3000000"/>
        </p:xfrm>
        <a:graphic>
          <a:graphicData uri="http://schemas.openxmlformats.org/drawingml/2006/table">
            <a:tbl>
              <a:tblPr>
                <a:noFill/>
                <a:tableStyleId>{A0DB7C54-8792-41D0-B73C-D22D646FAC31}</a:tableStyleId>
              </a:tblPr>
              <a:tblGrid>
                <a:gridCol w="2055650"/>
                <a:gridCol w="2055650"/>
                <a:gridCol w="2055650"/>
              </a:tblGrid>
              <a:tr h="387625">
                <a:tc>
                  <a:txBody>
                    <a:bodyPr/>
                    <a:lstStyle/>
                    <a:p>
                      <a:pPr indent="0" lvl="0" marL="0" rtl="0" algn="ctr">
                        <a:spcBef>
                          <a:spcPts val="0"/>
                        </a:spcBef>
                        <a:spcAft>
                          <a:spcPts val="0"/>
                        </a:spcAft>
                        <a:buNone/>
                      </a:pPr>
                      <a:r>
                        <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latin typeface="Montserrat"/>
                          <a:ea typeface="Montserrat"/>
                          <a:cs typeface="Montserrat"/>
                          <a:sym typeface="Montserrat"/>
                        </a:rPr>
                        <a:t>IMMATERIAL</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latin typeface="Montserrat"/>
                          <a:ea typeface="Montserrat"/>
                          <a:cs typeface="Montserrat"/>
                          <a:sym typeface="Montserrat"/>
                        </a:rPr>
                        <a:t>MATERIAL</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SUPPORT</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RADIO (FM, AM)</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RECORDS (LPs, MCs)</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COST</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FREE</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PRICE</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TAXATION (COPYRIGHT)</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YES</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YES</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ADVERTISING</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YES</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NO</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AVAILABILITY</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PALIMPSEST</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ON DEMAND</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DUPLICABILITY</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LO-FI ANALOG</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HI-FI ANALOG</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THIRD PARTIES</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PLUGGERS</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DISTRIBUTORS</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bl>
          </a:graphicData>
        </a:graphic>
      </p:graphicFrame>
      <p:pic>
        <p:nvPicPr>
          <p:cNvPr id="144" name="Google Shape;144;p23"/>
          <p:cNvPicPr preferRelativeResize="0"/>
          <p:nvPr/>
        </p:nvPicPr>
        <p:blipFill>
          <a:blip r:embed="rId4">
            <a:alphaModFix/>
          </a:blip>
          <a:stretch>
            <a:fillRect/>
          </a:stretch>
        </p:blipFill>
        <p:spPr>
          <a:xfrm>
            <a:off x="4110300" y="345300"/>
            <a:ext cx="853201" cy="853201"/>
          </a:xfrm>
          <a:prstGeom prst="rect">
            <a:avLst/>
          </a:prstGeom>
          <a:noFill/>
          <a:ln>
            <a:noFill/>
          </a:ln>
        </p:spPr>
      </p:pic>
      <p:pic>
        <p:nvPicPr>
          <p:cNvPr id="145" name="Google Shape;145;p23"/>
          <p:cNvPicPr preferRelativeResize="0"/>
          <p:nvPr/>
        </p:nvPicPr>
        <p:blipFill>
          <a:blip r:embed="rId5">
            <a:alphaModFix/>
          </a:blip>
          <a:stretch>
            <a:fillRect/>
          </a:stretch>
        </p:blipFill>
        <p:spPr>
          <a:xfrm>
            <a:off x="6193125" y="380625"/>
            <a:ext cx="782550" cy="782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4"/>
          <p:cNvPicPr preferRelativeResize="0"/>
          <p:nvPr/>
        </p:nvPicPr>
        <p:blipFill>
          <a:blip r:embed="rId3">
            <a:alphaModFix amt="60000"/>
          </a:blip>
          <a:stretch>
            <a:fillRect/>
          </a:stretch>
        </p:blipFill>
        <p:spPr>
          <a:xfrm>
            <a:off x="0" y="-946539"/>
            <a:ext cx="9144000" cy="6090047"/>
          </a:xfrm>
          <a:prstGeom prst="rect">
            <a:avLst/>
          </a:prstGeom>
          <a:noFill/>
          <a:ln>
            <a:noFill/>
          </a:ln>
        </p:spPr>
      </p:pic>
      <p:sp>
        <p:nvSpPr>
          <p:cNvPr id="151" name="Google Shape;151;p24"/>
          <p:cNvSpPr txBox="1"/>
          <p:nvPr/>
        </p:nvSpPr>
        <p:spPr>
          <a:xfrm>
            <a:off x="2917350" y="345300"/>
            <a:ext cx="330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PRE NAPSTER </a:t>
            </a:r>
            <a:r>
              <a:rPr lang="en">
                <a:solidFill>
                  <a:srgbClr val="FFFFFF"/>
                </a:solidFill>
                <a:latin typeface="Montserrat"/>
                <a:ea typeface="Montserrat"/>
                <a:cs typeface="Montserrat"/>
                <a:sym typeface="Montserrat"/>
              </a:rPr>
              <a:t>MUSIC ECONOMY</a:t>
            </a:r>
            <a:endParaRPr>
              <a:solidFill>
                <a:srgbClr val="FFFFFF"/>
              </a:solidFill>
              <a:latin typeface="Montserrat"/>
              <a:ea typeface="Montserrat"/>
              <a:cs typeface="Montserrat"/>
              <a:sym typeface="Montserrat"/>
            </a:endParaRPr>
          </a:p>
        </p:txBody>
      </p:sp>
      <p:pic>
        <p:nvPicPr>
          <p:cNvPr id="152" name="Google Shape;152;p24"/>
          <p:cNvPicPr preferRelativeResize="0"/>
          <p:nvPr/>
        </p:nvPicPr>
        <p:blipFill>
          <a:blip r:embed="rId4">
            <a:alphaModFix/>
          </a:blip>
          <a:stretch>
            <a:fillRect/>
          </a:stretch>
        </p:blipFill>
        <p:spPr>
          <a:xfrm>
            <a:off x="791828" y="2477250"/>
            <a:ext cx="395900" cy="351350"/>
          </a:xfrm>
          <a:prstGeom prst="rect">
            <a:avLst/>
          </a:prstGeom>
          <a:noFill/>
          <a:ln>
            <a:noFill/>
          </a:ln>
        </p:spPr>
      </p:pic>
      <p:sp>
        <p:nvSpPr>
          <p:cNvPr id="153" name="Google Shape;153;p24"/>
          <p:cNvSpPr txBox="1"/>
          <p:nvPr/>
        </p:nvSpPr>
        <p:spPr>
          <a:xfrm>
            <a:off x="1187721" y="2551800"/>
            <a:ext cx="878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FFFF"/>
                </a:solidFill>
                <a:latin typeface="Montserrat"/>
                <a:ea typeface="Montserrat"/>
                <a:cs typeface="Montserrat"/>
                <a:sym typeface="Montserrat"/>
              </a:rPr>
              <a:t>SUPPLIERS</a:t>
            </a:r>
            <a:endParaRPr sz="800">
              <a:solidFill>
                <a:srgbClr val="FFFFFF"/>
              </a:solidFill>
              <a:latin typeface="Montserrat"/>
              <a:ea typeface="Montserrat"/>
              <a:cs typeface="Montserrat"/>
              <a:sym typeface="Montserrat"/>
            </a:endParaRPr>
          </a:p>
        </p:txBody>
      </p:sp>
      <p:sp>
        <p:nvSpPr>
          <p:cNvPr id="154" name="Google Shape;154;p24"/>
          <p:cNvSpPr/>
          <p:nvPr/>
        </p:nvSpPr>
        <p:spPr>
          <a:xfrm>
            <a:off x="582725" y="3178403"/>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INSTRUMENTS</a:t>
            </a:r>
            <a:endParaRPr sz="800">
              <a:latin typeface="Montserrat"/>
              <a:ea typeface="Montserrat"/>
              <a:cs typeface="Montserrat"/>
              <a:sym typeface="Montserrat"/>
            </a:endParaRPr>
          </a:p>
        </p:txBody>
      </p:sp>
      <p:sp>
        <p:nvSpPr>
          <p:cNvPr id="155" name="Google Shape;155;p24"/>
          <p:cNvSpPr/>
          <p:nvPr/>
        </p:nvSpPr>
        <p:spPr>
          <a:xfrm>
            <a:off x="582725" y="3484416"/>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AUDIO DEVICES</a:t>
            </a:r>
            <a:endParaRPr sz="800">
              <a:latin typeface="Montserrat"/>
              <a:ea typeface="Montserrat"/>
              <a:cs typeface="Montserrat"/>
              <a:sym typeface="Montserrat"/>
            </a:endParaRPr>
          </a:p>
        </p:txBody>
      </p:sp>
      <p:sp>
        <p:nvSpPr>
          <p:cNvPr id="156" name="Google Shape;156;p24"/>
          <p:cNvSpPr/>
          <p:nvPr/>
        </p:nvSpPr>
        <p:spPr>
          <a:xfrm>
            <a:off x="582725" y="2872375"/>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GENERAL COSTS</a:t>
            </a:r>
            <a:endParaRPr sz="800">
              <a:latin typeface="Montserrat"/>
              <a:ea typeface="Montserrat"/>
              <a:cs typeface="Montserrat"/>
              <a:sym typeface="Montserrat"/>
            </a:endParaRPr>
          </a:p>
        </p:txBody>
      </p:sp>
      <p:sp>
        <p:nvSpPr>
          <p:cNvPr id="157" name="Google Shape;157;p24"/>
          <p:cNvSpPr/>
          <p:nvPr/>
        </p:nvSpPr>
        <p:spPr>
          <a:xfrm>
            <a:off x="2303850" y="255295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SKILLS</a:t>
            </a:r>
            <a:endParaRPr sz="800">
              <a:latin typeface="Montserrat"/>
              <a:ea typeface="Montserrat"/>
              <a:cs typeface="Montserrat"/>
              <a:sym typeface="Montserrat"/>
            </a:endParaRPr>
          </a:p>
        </p:txBody>
      </p:sp>
      <p:sp>
        <p:nvSpPr>
          <p:cNvPr id="158" name="Google Shape;158;p24"/>
          <p:cNvSpPr/>
          <p:nvPr/>
        </p:nvSpPr>
        <p:spPr>
          <a:xfrm>
            <a:off x="2303850" y="285775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LOGISTICS</a:t>
            </a:r>
            <a:endParaRPr sz="800">
              <a:latin typeface="Montserrat"/>
              <a:ea typeface="Montserrat"/>
              <a:cs typeface="Montserrat"/>
              <a:sym typeface="Montserrat"/>
            </a:endParaRPr>
          </a:p>
        </p:txBody>
      </p:sp>
      <p:sp>
        <p:nvSpPr>
          <p:cNvPr id="159" name="Google Shape;159;p24"/>
          <p:cNvSpPr/>
          <p:nvPr/>
        </p:nvSpPr>
        <p:spPr>
          <a:xfrm>
            <a:off x="2303850" y="3162553"/>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COPYRIGHTS</a:t>
            </a:r>
            <a:endParaRPr sz="800">
              <a:latin typeface="Montserrat"/>
              <a:ea typeface="Montserrat"/>
              <a:cs typeface="Montserrat"/>
              <a:sym typeface="Montserrat"/>
            </a:endParaRPr>
          </a:p>
        </p:txBody>
      </p:sp>
      <p:sp>
        <p:nvSpPr>
          <p:cNvPr id="160" name="Google Shape;160;p24"/>
          <p:cNvSpPr/>
          <p:nvPr/>
        </p:nvSpPr>
        <p:spPr>
          <a:xfrm>
            <a:off x="2303850" y="3468578"/>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ROYALTIES</a:t>
            </a:r>
            <a:endParaRPr sz="800">
              <a:latin typeface="Montserrat"/>
              <a:ea typeface="Montserrat"/>
              <a:cs typeface="Montserrat"/>
              <a:sym typeface="Montserrat"/>
            </a:endParaRPr>
          </a:p>
        </p:txBody>
      </p:sp>
      <p:sp>
        <p:nvSpPr>
          <p:cNvPr id="161" name="Google Shape;161;p24"/>
          <p:cNvSpPr/>
          <p:nvPr/>
        </p:nvSpPr>
        <p:spPr>
          <a:xfrm>
            <a:off x="3927875" y="194335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STUDIO</a:t>
            </a:r>
            <a:endParaRPr sz="800">
              <a:latin typeface="Montserrat"/>
              <a:ea typeface="Montserrat"/>
              <a:cs typeface="Montserrat"/>
              <a:sym typeface="Montserrat"/>
            </a:endParaRPr>
          </a:p>
        </p:txBody>
      </p:sp>
      <p:sp>
        <p:nvSpPr>
          <p:cNvPr id="162" name="Google Shape;162;p24"/>
          <p:cNvSpPr/>
          <p:nvPr/>
        </p:nvSpPr>
        <p:spPr>
          <a:xfrm>
            <a:off x="3927875" y="255295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COPIES</a:t>
            </a:r>
            <a:endParaRPr sz="800">
              <a:latin typeface="Montserrat"/>
              <a:ea typeface="Montserrat"/>
              <a:cs typeface="Montserrat"/>
              <a:sym typeface="Montserrat"/>
            </a:endParaRPr>
          </a:p>
        </p:txBody>
      </p:sp>
      <p:sp>
        <p:nvSpPr>
          <p:cNvPr id="163" name="Google Shape;163;p24"/>
          <p:cNvSpPr/>
          <p:nvPr/>
        </p:nvSpPr>
        <p:spPr>
          <a:xfrm>
            <a:off x="3927875" y="224815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PROMO</a:t>
            </a:r>
            <a:endParaRPr sz="800">
              <a:latin typeface="Montserrat"/>
              <a:ea typeface="Montserrat"/>
              <a:cs typeface="Montserrat"/>
              <a:sym typeface="Montserrat"/>
            </a:endParaRPr>
          </a:p>
        </p:txBody>
      </p:sp>
      <p:sp>
        <p:nvSpPr>
          <p:cNvPr id="164" name="Google Shape;164;p24"/>
          <p:cNvSpPr/>
          <p:nvPr/>
        </p:nvSpPr>
        <p:spPr>
          <a:xfrm>
            <a:off x="3927875" y="285775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TOUR</a:t>
            </a:r>
            <a:endParaRPr sz="800">
              <a:latin typeface="Montserrat"/>
              <a:ea typeface="Montserrat"/>
              <a:cs typeface="Montserrat"/>
              <a:sym typeface="Montserrat"/>
            </a:endParaRPr>
          </a:p>
        </p:txBody>
      </p:sp>
      <p:sp>
        <p:nvSpPr>
          <p:cNvPr id="165" name="Google Shape;165;p24"/>
          <p:cNvSpPr/>
          <p:nvPr/>
        </p:nvSpPr>
        <p:spPr>
          <a:xfrm>
            <a:off x="3927663" y="3162553"/>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ROYALTIES</a:t>
            </a:r>
            <a:endParaRPr sz="800">
              <a:latin typeface="Montserrat"/>
              <a:ea typeface="Montserrat"/>
              <a:cs typeface="Montserrat"/>
              <a:sym typeface="Montserrat"/>
            </a:endParaRPr>
          </a:p>
        </p:txBody>
      </p:sp>
      <p:sp>
        <p:nvSpPr>
          <p:cNvPr id="166" name="Google Shape;166;p24"/>
          <p:cNvSpPr/>
          <p:nvPr/>
        </p:nvSpPr>
        <p:spPr>
          <a:xfrm>
            <a:off x="3927663" y="3468578"/>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TICKET FEES</a:t>
            </a:r>
            <a:endParaRPr sz="800">
              <a:latin typeface="Montserrat"/>
              <a:ea typeface="Montserrat"/>
              <a:cs typeface="Montserrat"/>
              <a:sym typeface="Montserrat"/>
            </a:endParaRPr>
          </a:p>
        </p:txBody>
      </p:sp>
      <p:sp>
        <p:nvSpPr>
          <p:cNvPr id="167" name="Google Shape;167;p24"/>
          <p:cNvSpPr/>
          <p:nvPr/>
        </p:nvSpPr>
        <p:spPr>
          <a:xfrm>
            <a:off x="7175075" y="2229825"/>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AUDIO DEVICES</a:t>
            </a:r>
            <a:endParaRPr sz="800">
              <a:latin typeface="Montserrat"/>
              <a:ea typeface="Montserrat"/>
              <a:cs typeface="Montserrat"/>
              <a:sym typeface="Montserrat"/>
            </a:endParaRPr>
          </a:p>
        </p:txBody>
      </p:sp>
      <p:sp>
        <p:nvSpPr>
          <p:cNvPr id="168" name="Google Shape;168;p24"/>
          <p:cNvSpPr/>
          <p:nvPr/>
        </p:nvSpPr>
        <p:spPr>
          <a:xfrm>
            <a:off x="7175075" y="255110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ALBUM PRICE</a:t>
            </a:r>
            <a:endParaRPr sz="800">
              <a:latin typeface="Montserrat"/>
              <a:ea typeface="Montserrat"/>
              <a:cs typeface="Montserrat"/>
              <a:sym typeface="Montserrat"/>
            </a:endParaRPr>
          </a:p>
        </p:txBody>
      </p:sp>
      <p:sp>
        <p:nvSpPr>
          <p:cNvPr id="169" name="Google Shape;169;p24"/>
          <p:cNvSpPr/>
          <p:nvPr/>
        </p:nvSpPr>
        <p:spPr>
          <a:xfrm>
            <a:off x="7175075" y="3144228"/>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COPY OWNERSHIP</a:t>
            </a:r>
            <a:endParaRPr sz="800">
              <a:latin typeface="Montserrat"/>
              <a:ea typeface="Montserrat"/>
              <a:cs typeface="Montserrat"/>
              <a:sym typeface="Montserrat"/>
            </a:endParaRPr>
          </a:p>
        </p:txBody>
      </p:sp>
      <p:sp>
        <p:nvSpPr>
          <p:cNvPr id="170" name="Google Shape;170;p24"/>
          <p:cNvSpPr/>
          <p:nvPr/>
        </p:nvSpPr>
        <p:spPr>
          <a:xfrm>
            <a:off x="7175075" y="3449028"/>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LIVE EXPERIENCE</a:t>
            </a:r>
            <a:endParaRPr sz="800">
              <a:latin typeface="Montserrat"/>
              <a:ea typeface="Montserrat"/>
              <a:cs typeface="Montserrat"/>
              <a:sym typeface="Montserrat"/>
            </a:endParaRPr>
          </a:p>
        </p:txBody>
      </p:sp>
      <p:sp>
        <p:nvSpPr>
          <p:cNvPr id="171" name="Google Shape;171;p24"/>
          <p:cNvSpPr/>
          <p:nvPr/>
        </p:nvSpPr>
        <p:spPr>
          <a:xfrm>
            <a:off x="7175075" y="3753828"/>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AFFILIATION</a:t>
            </a:r>
            <a:endParaRPr sz="800">
              <a:latin typeface="Montserrat"/>
              <a:ea typeface="Montserrat"/>
              <a:cs typeface="Montserrat"/>
              <a:sym typeface="Montserrat"/>
            </a:endParaRPr>
          </a:p>
        </p:txBody>
      </p:sp>
      <p:pic>
        <p:nvPicPr>
          <p:cNvPr id="172" name="Google Shape;172;p24"/>
          <p:cNvPicPr preferRelativeResize="0"/>
          <p:nvPr/>
        </p:nvPicPr>
        <p:blipFill>
          <a:blip r:embed="rId4">
            <a:alphaModFix/>
          </a:blip>
          <a:stretch>
            <a:fillRect/>
          </a:stretch>
        </p:blipFill>
        <p:spPr>
          <a:xfrm>
            <a:off x="5815478" y="2156550"/>
            <a:ext cx="395900" cy="351350"/>
          </a:xfrm>
          <a:prstGeom prst="rect">
            <a:avLst/>
          </a:prstGeom>
          <a:noFill/>
          <a:ln>
            <a:noFill/>
          </a:ln>
        </p:spPr>
      </p:pic>
      <p:sp>
        <p:nvSpPr>
          <p:cNvPr id="173" name="Google Shape;173;p24"/>
          <p:cNvSpPr txBox="1"/>
          <p:nvPr/>
        </p:nvSpPr>
        <p:spPr>
          <a:xfrm>
            <a:off x="6211371" y="2231900"/>
            <a:ext cx="82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FFFF"/>
                </a:solidFill>
                <a:latin typeface="Montserrat"/>
                <a:ea typeface="Montserrat"/>
                <a:cs typeface="Montserrat"/>
                <a:sym typeface="Montserrat"/>
              </a:rPr>
              <a:t>SPACES</a:t>
            </a:r>
            <a:endParaRPr sz="800">
              <a:solidFill>
                <a:srgbClr val="FFFFFF"/>
              </a:solidFill>
              <a:latin typeface="Montserrat"/>
              <a:ea typeface="Montserrat"/>
              <a:cs typeface="Montserrat"/>
              <a:sym typeface="Montserrat"/>
            </a:endParaRPr>
          </a:p>
        </p:txBody>
      </p:sp>
      <p:sp>
        <p:nvSpPr>
          <p:cNvPr id="174" name="Google Shape;174;p24"/>
          <p:cNvSpPr/>
          <p:nvPr/>
        </p:nvSpPr>
        <p:spPr>
          <a:xfrm>
            <a:off x="5551475" y="255980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GENERAL COSTS</a:t>
            </a:r>
            <a:endParaRPr sz="800">
              <a:latin typeface="Montserrat"/>
              <a:ea typeface="Montserrat"/>
              <a:cs typeface="Montserrat"/>
              <a:sym typeface="Montserrat"/>
            </a:endParaRPr>
          </a:p>
        </p:txBody>
      </p:sp>
      <p:sp>
        <p:nvSpPr>
          <p:cNvPr id="175" name="Google Shape;175;p24"/>
          <p:cNvSpPr/>
          <p:nvPr/>
        </p:nvSpPr>
        <p:spPr>
          <a:xfrm>
            <a:off x="5551475" y="286460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CACHETS</a:t>
            </a:r>
            <a:endParaRPr sz="800">
              <a:latin typeface="Montserrat"/>
              <a:ea typeface="Montserrat"/>
              <a:cs typeface="Montserrat"/>
              <a:sym typeface="Montserrat"/>
            </a:endParaRPr>
          </a:p>
        </p:txBody>
      </p:sp>
      <p:sp>
        <p:nvSpPr>
          <p:cNvPr id="176" name="Google Shape;176;p24"/>
          <p:cNvSpPr/>
          <p:nvPr/>
        </p:nvSpPr>
        <p:spPr>
          <a:xfrm>
            <a:off x="5551475" y="3169403"/>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TICKET FEES</a:t>
            </a:r>
            <a:endParaRPr sz="800">
              <a:latin typeface="Montserrat"/>
              <a:ea typeface="Montserrat"/>
              <a:cs typeface="Montserrat"/>
              <a:sym typeface="Montserrat"/>
            </a:endParaRPr>
          </a:p>
        </p:txBody>
      </p:sp>
      <p:sp>
        <p:nvSpPr>
          <p:cNvPr id="177" name="Google Shape;177;p24"/>
          <p:cNvSpPr/>
          <p:nvPr/>
        </p:nvSpPr>
        <p:spPr>
          <a:xfrm>
            <a:off x="5551475" y="3474203"/>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BAR / MERCH</a:t>
            </a:r>
            <a:endParaRPr sz="800">
              <a:latin typeface="Montserrat"/>
              <a:ea typeface="Montserrat"/>
              <a:cs typeface="Montserrat"/>
              <a:sym typeface="Montserrat"/>
            </a:endParaRPr>
          </a:p>
        </p:txBody>
      </p:sp>
      <p:pic>
        <p:nvPicPr>
          <p:cNvPr id="178" name="Google Shape;178;p24"/>
          <p:cNvPicPr preferRelativeResize="0"/>
          <p:nvPr/>
        </p:nvPicPr>
        <p:blipFill>
          <a:blip r:embed="rId4">
            <a:alphaModFix/>
          </a:blip>
          <a:stretch>
            <a:fillRect/>
          </a:stretch>
        </p:blipFill>
        <p:spPr>
          <a:xfrm>
            <a:off x="2490316" y="1775562"/>
            <a:ext cx="395900" cy="351350"/>
          </a:xfrm>
          <a:prstGeom prst="rect">
            <a:avLst/>
          </a:prstGeom>
          <a:noFill/>
          <a:ln>
            <a:noFill/>
          </a:ln>
        </p:spPr>
      </p:pic>
      <p:sp>
        <p:nvSpPr>
          <p:cNvPr id="179" name="Google Shape;179;p24"/>
          <p:cNvSpPr txBox="1"/>
          <p:nvPr/>
        </p:nvSpPr>
        <p:spPr>
          <a:xfrm>
            <a:off x="2886208" y="1850113"/>
            <a:ext cx="878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FFFF"/>
                </a:solidFill>
                <a:latin typeface="Montserrat"/>
                <a:ea typeface="Montserrat"/>
                <a:cs typeface="Montserrat"/>
                <a:sym typeface="Montserrat"/>
              </a:rPr>
              <a:t>CREATORS</a:t>
            </a:r>
            <a:endParaRPr sz="800">
              <a:solidFill>
                <a:srgbClr val="FFFFFF"/>
              </a:solidFill>
              <a:latin typeface="Montserrat"/>
              <a:ea typeface="Montserrat"/>
              <a:cs typeface="Montserrat"/>
              <a:sym typeface="Montserrat"/>
            </a:endParaRPr>
          </a:p>
        </p:txBody>
      </p:sp>
      <p:pic>
        <p:nvPicPr>
          <p:cNvPr id="180" name="Google Shape;180;p24"/>
          <p:cNvPicPr preferRelativeResize="0"/>
          <p:nvPr/>
        </p:nvPicPr>
        <p:blipFill>
          <a:blip r:embed="rId4">
            <a:alphaModFix/>
          </a:blip>
          <a:stretch>
            <a:fillRect/>
          </a:stretch>
        </p:blipFill>
        <p:spPr>
          <a:xfrm>
            <a:off x="4144978" y="1560987"/>
            <a:ext cx="395900" cy="351350"/>
          </a:xfrm>
          <a:prstGeom prst="rect">
            <a:avLst/>
          </a:prstGeom>
          <a:noFill/>
          <a:ln>
            <a:noFill/>
          </a:ln>
        </p:spPr>
      </p:pic>
      <p:sp>
        <p:nvSpPr>
          <p:cNvPr id="181" name="Google Shape;181;p24"/>
          <p:cNvSpPr txBox="1"/>
          <p:nvPr/>
        </p:nvSpPr>
        <p:spPr>
          <a:xfrm>
            <a:off x="4540880" y="1635550"/>
            <a:ext cx="949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FFFF"/>
                </a:solidFill>
                <a:latin typeface="Montserrat"/>
                <a:ea typeface="Montserrat"/>
                <a:cs typeface="Montserrat"/>
                <a:sym typeface="Montserrat"/>
              </a:rPr>
              <a:t>MIDDLEMEN</a:t>
            </a:r>
            <a:endParaRPr sz="800">
              <a:solidFill>
                <a:srgbClr val="FFFFFF"/>
              </a:solidFill>
              <a:latin typeface="Montserrat"/>
              <a:ea typeface="Montserrat"/>
              <a:cs typeface="Montserrat"/>
              <a:sym typeface="Montserrat"/>
            </a:endParaRPr>
          </a:p>
        </p:txBody>
      </p:sp>
      <p:pic>
        <p:nvPicPr>
          <p:cNvPr id="182" name="Google Shape;182;p24"/>
          <p:cNvPicPr preferRelativeResize="0"/>
          <p:nvPr/>
        </p:nvPicPr>
        <p:blipFill>
          <a:blip r:embed="rId4">
            <a:alphaModFix/>
          </a:blip>
          <a:stretch>
            <a:fillRect/>
          </a:stretch>
        </p:blipFill>
        <p:spPr>
          <a:xfrm>
            <a:off x="7326403" y="1805625"/>
            <a:ext cx="395900" cy="351350"/>
          </a:xfrm>
          <a:prstGeom prst="rect">
            <a:avLst/>
          </a:prstGeom>
          <a:noFill/>
          <a:ln>
            <a:noFill/>
          </a:ln>
        </p:spPr>
      </p:pic>
      <p:sp>
        <p:nvSpPr>
          <p:cNvPr id="183" name="Google Shape;183;p24"/>
          <p:cNvSpPr txBox="1"/>
          <p:nvPr/>
        </p:nvSpPr>
        <p:spPr>
          <a:xfrm>
            <a:off x="7722296" y="1880175"/>
            <a:ext cx="878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FFFF"/>
                </a:solidFill>
                <a:latin typeface="Montserrat"/>
                <a:ea typeface="Montserrat"/>
                <a:cs typeface="Montserrat"/>
                <a:sym typeface="Montserrat"/>
              </a:rPr>
              <a:t>AUDIENCES</a:t>
            </a:r>
            <a:endParaRPr sz="800">
              <a:solidFill>
                <a:srgbClr val="FFFFFF"/>
              </a:solidFill>
              <a:latin typeface="Montserrat"/>
              <a:ea typeface="Montserrat"/>
              <a:cs typeface="Montserrat"/>
              <a:sym typeface="Montserrat"/>
            </a:endParaRPr>
          </a:p>
        </p:txBody>
      </p:sp>
      <p:sp>
        <p:nvSpPr>
          <p:cNvPr id="184" name="Google Shape;184;p24"/>
          <p:cNvSpPr/>
          <p:nvPr/>
        </p:nvSpPr>
        <p:spPr>
          <a:xfrm>
            <a:off x="7175075" y="2847663"/>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TICKETS</a:t>
            </a:r>
            <a:endParaRPr sz="800">
              <a:latin typeface="Montserrat"/>
              <a:ea typeface="Montserrat"/>
              <a:cs typeface="Montserrat"/>
              <a:sym typeface="Montserrat"/>
            </a:endParaRPr>
          </a:p>
        </p:txBody>
      </p:sp>
      <p:sp>
        <p:nvSpPr>
          <p:cNvPr id="185" name="Google Shape;185;p24"/>
          <p:cNvSpPr/>
          <p:nvPr/>
        </p:nvSpPr>
        <p:spPr>
          <a:xfrm>
            <a:off x="2303850" y="3773979"/>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CACHETS</a:t>
            </a:r>
            <a:endParaRPr sz="800">
              <a:latin typeface="Montserrat"/>
              <a:ea typeface="Montserrat"/>
              <a:cs typeface="Montserrat"/>
              <a:sym typeface="Montserrat"/>
            </a:endParaRPr>
          </a:p>
        </p:txBody>
      </p:sp>
      <p:sp>
        <p:nvSpPr>
          <p:cNvPr id="186" name="Google Shape;186;p24"/>
          <p:cNvSpPr/>
          <p:nvPr/>
        </p:nvSpPr>
        <p:spPr>
          <a:xfrm>
            <a:off x="582725" y="831950"/>
            <a:ext cx="209700" cy="209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a:off x="582725" y="1136750"/>
            <a:ext cx="209700" cy="2097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txBox="1"/>
          <p:nvPr/>
        </p:nvSpPr>
        <p:spPr>
          <a:xfrm>
            <a:off x="885175" y="767450"/>
            <a:ext cx="65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COSTS</a:t>
            </a:r>
            <a:endParaRPr sz="1000">
              <a:solidFill>
                <a:srgbClr val="FFFFFF"/>
              </a:solidFill>
              <a:latin typeface="Montserrat"/>
              <a:ea typeface="Montserrat"/>
              <a:cs typeface="Montserrat"/>
              <a:sym typeface="Montserrat"/>
            </a:endParaRPr>
          </a:p>
        </p:txBody>
      </p:sp>
      <p:sp>
        <p:nvSpPr>
          <p:cNvPr id="189" name="Google Shape;189;p24"/>
          <p:cNvSpPr txBox="1"/>
          <p:nvPr/>
        </p:nvSpPr>
        <p:spPr>
          <a:xfrm>
            <a:off x="885175" y="1072250"/>
            <a:ext cx="94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EARNINGS</a:t>
            </a:r>
            <a:endParaRPr sz="1000">
              <a:solidFill>
                <a:srgbClr val="FFFFFF"/>
              </a:solidFill>
              <a:latin typeface="Montserrat"/>
              <a:ea typeface="Montserrat"/>
              <a:cs typeface="Montserrat"/>
              <a:sym typeface="Montserrat"/>
            </a:endParaRPr>
          </a:p>
        </p:txBody>
      </p:sp>
      <p:sp>
        <p:nvSpPr>
          <p:cNvPr id="190" name="Google Shape;190;p24"/>
          <p:cNvSpPr/>
          <p:nvPr/>
        </p:nvSpPr>
        <p:spPr>
          <a:xfrm>
            <a:off x="2303850" y="2228988"/>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INSTRUMENTS</a:t>
            </a:r>
            <a:endParaRPr sz="8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5"/>
          <p:cNvPicPr preferRelativeResize="0"/>
          <p:nvPr/>
        </p:nvPicPr>
        <p:blipFill>
          <a:blip r:embed="rId3">
            <a:alphaModFix/>
          </a:blip>
          <a:stretch>
            <a:fillRect/>
          </a:stretch>
        </p:blipFill>
        <p:spPr>
          <a:xfrm>
            <a:off x="800750" y="1791800"/>
            <a:ext cx="932600" cy="932600"/>
          </a:xfrm>
          <a:prstGeom prst="rect">
            <a:avLst/>
          </a:prstGeom>
          <a:noFill/>
          <a:ln>
            <a:noFill/>
          </a:ln>
        </p:spPr>
      </p:pic>
      <p:pic>
        <p:nvPicPr>
          <p:cNvPr id="196" name="Google Shape;196;p25"/>
          <p:cNvPicPr preferRelativeResize="0"/>
          <p:nvPr/>
        </p:nvPicPr>
        <p:blipFill>
          <a:blip r:embed="rId4">
            <a:alphaModFix/>
          </a:blip>
          <a:stretch>
            <a:fillRect/>
          </a:stretch>
        </p:blipFill>
        <p:spPr>
          <a:xfrm>
            <a:off x="1751084" y="2170575"/>
            <a:ext cx="757179" cy="757186"/>
          </a:xfrm>
          <a:prstGeom prst="rect">
            <a:avLst/>
          </a:prstGeom>
          <a:noFill/>
          <a:ln>
            <a:noFill/>
          </a:ln>
        </p:spPr>
      </p:pic>
      <p:pic>
        <p:nvPicPr>
          <p:cNvPr id="197" name="Google Shape;197;p25"/>
          <p:cNvPicPr preferRelativeResize="0"/>
          <p:nvPr/>
        </p:nvPicPr>
        <p:blipFill rotWithShape="1">
          <a:blip r:embed="rId5">
            <a:alphaModFix/>
          </a:blip>
          <a:srcRect b="14845" l="19370" r="20096" t="13300"/>
          <a:stretch/>
        </p:blipFill>
        <p:spPr>
          <a:xfrm>
            <a:off x="1258147" y="2691720"/>
            <a:ext cx="492926" cy="332888"/>
          </a:xfrm>
          <a:prstGeom prst="rect">
            <a:avLst/>
          </a:prstGeom>
          <a:noFill/>
          <a:ln>
            <a:noFill/>
          </a:ln>
        </p:spPr>
      </p:pic>
      <p:sp>
        <p:nvSpPr>
          <p:cNvPr id="198" name="Google Shape;198;p25"/>
          <p:cNvSpPr txBox="1"/>
          <p:nvPr/>
        </p:nvSpPr>
        <p:spPr>
          <a:xfrm>
            <a:off x="2848050" y="306025"/>
            <a:ext cx="344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PRE NAPSTER</a:t>
            </a:r>
            <a:r>
              <a:rPr lang="en">
                <a:solidFill>
                  <a:srgbClr val="FFFFFF"/>
                </a:solidFill>
                <a:latin typeface="Montserrat"/>
                <a:ea typeface="Montserrat"/>
                <a:cs typeface="Montserrat"/>
                <a:sym typeface="Montserrat"/>
              </a:rPr>
              <a:t> MUSIC PIRACY</a:t>
            </a:r>
            <a:endParaRPr>
              <a:solidFill>
                <a:srgbClr val="FFFFFF"/>
              </a:solidFill>
              <a:latin typeface="Montserrat"/>
              <a:ea typeface="Montserrat"/>
              <a:cs typeface="Montserrat"/>
              <a:sym typeface="Montserrat"/>
            </a:endParaRPr>
          </a:p>
        </p:txBody>
      </p:sp>
      <p:pic>
        <p:nvPicPr>
          <p:cNvPr id="199" name="Google Shape;199;p25"/>
          <p:cNvPicPr preferRelativeResize="0"/>
          <p:nvPr/>
        </p:nvPicPr>
        <p:blipFill rotWithShape="1">
          <a:blip r:embed="rId5">
            <a:alphaModFix/>
          </a:blip>
          <a:srcRect b="14845" l="19370" r="20096" t="13300"/>
          <a:stretch/>
        </p:blipFill>
        <p:spPr>
          <a:xfrm>
            <a:off x="6317105" y="2219633"/>
            <a:ext cx="932600" cy="629814"/>
          </a:xfrm>
          <a:prstGeom prst="rect">
            <a:avLst/>
          </a:prstGeom>
          <a:noFill/>
          <a:ln>
            <a:noFill/>
          </a:ln>
        </p:spPr>
      </p:pic>
      <p:cxnSp>
        <p:nvCxnSpPr>
          <p:cNvPr id="200" name="Google Shape;200;p25"/>
          <p:cNvCxnSpPr/>
          <p:nvPr/>
        </p:nvCxnSpPr>
        <p:spPr>
          <a:xfrm>
            <a:off x="2749475" y="2647800"/>
            <a:ext cx="595200" cy="0"/>
          </a:xfrm>
          <a:prstGeom prst="straightConnector1">
            <a:avLst/>
          </a:prstGeom>
          <a:noFill/>
          <a:ln cap="flat" cmpd="sng" w="9525">
            <a:solidFill>
              <a:srgbClr val="FFFFFF"/>
            </a:solidFill>
            <a:prstDash val="solid"/>
            <a:round/>
            <a:headEnd len="med" w="med" type="none"/>
            <a:tailEnd len="med" w="med" type="triangle"/>
          </a:ln>
        </p:spPr>
      </p:cxnSp>
      <p:cxnSp>
        <p:nvCxnSpPr>
          <p:cNvPr id="201" name="Google Shape;201;p25"/>
          <p:cNvCxnSpPr/>
          <p:nvPr/>
        </p:nvCxnSpPr>
        <p:spPr>
          <a:xfrm>
            <a:off x="5568875" y="2647800"/>
            <a:ext cx="595200" cy="0"/>
          </a:xfrm>
          <a:prstGeom prst="straightConnector1">
            <a:avLst/>
          </a:prstGeom>
          <a:noFill/>
          <a:ln cap="flat" cmpd="sng" w="9525">
            <a:solidFill>
              <a:srgbClr val="FFFFFF"/>
            </a:solidFill>
            <a:prstDash val="solid"/>
            <a:round/>
            <a:headEnd len="med" w="med" type="none"/>
            <a:tailEnd len="med" w="med" type="triangle"/>
          </a:ln>
        </p:spPr>
      </p:cxnSp>
      <p:cxnSp>
        <p:nvCxnSpPr>
          <p:cNvPr id="202" name="Google Shape;202;p25"/>
          <p:cNvCxnSpPr/>
          <p:nvPr/>
        </p:nvCxnSpPr>
        <p:spPr>
          <a:xfrm flipH="1" rot="10800000">
            <a:off x="7313275" y="1989550"/>
            <a:ext cx="412500" cy="542400"/>
          </a:xfrm>
          <a:prstGeom prst="straightConnector1">
            <a:avLst/>
          </a:prstGeom>
          <a:noFill/>
          <a:ln cap="flat" cmpd="sng" w="9525">
            <a:solidFill>
              <a:srgbClr val="FFFFFF"/>
            </a:solidFill>
            <a:prstDash val="solid"/>
            <a:round/>
            <a:headEnd len="med" w="med" type="none"/>
            <a:tailEnd len="med" w="med" type="triangle"/>
          </a:ln>
        </p:spPr>
      </p:cxnSp>
      <p:cxnSp>
        <p:nvCxnSpPr>
          <p:cNvPr id="203" name="Google Shape;203;p25"/>
          <p:cNvCxnSpPr/>
          <p:nvPr/>
        </p:nvCxnSpPr>
        <p:spPr>
          <a:xfrm>
            <a:off x="7313275" y="2522950"/>
            <a:ext cx="412500" cy="542400"/>
          </a:xfrm>
          <a:prstGeom prst="straightConnector1">
            <a:avLst/>
          </a:prstGeom>
          <a:noFill/>
          <a:ln cap="flat" cmpd="sng" w="9525">
            <a:solidFill>
              <a:srgbClr val="FFFFFF"/>
            </a:solidFill>
            <a:prstDash val="solid"/>
            <a:round/>
            <a:headEnd len="med" w="med" type="none"/>
            <a:tailEnd len="med" w="med" type="triangle"/>
          </a:ln>
        </p:spPr>
      </p:cxnSp>
      <p:sp>
        <p:nvSpPr>
          <p:cNvPr id="204" name="Google Shape;204;p25"/>
          <p:cNvSpPr txBox="1"/>
          <p:nvPr/>
        </p:nvSpPr>
        <p:spPr>
          <a:xfrm>
            <a:off x="7797950" y="1757900"/>
            <a:ext cx="1251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MIXTAPES</a:t>
            </a:r>
            <a:endParaRPr sz="1000">
              <a:solidFill>
                <a:srgbClr val="FFFFFF"/>
              </a:solidFill>
              <a:latin typeface="Montserrat"/>
              <a:ea typeface="Montserrat"/>
              <a:cs typeface="Montserrat"/>
              <a:sym typeface="Montserrat"/>
            </a:endParaRPr>
          </a:p>
        </p:txBody>
      </p:sp>
      <p:sp>
        <p:nvSpPr>
          <p:cNvPr id="205" name="Google Shape;205;p25"/>
          <p:cNvSpPr txBox="1"/>
          <p:nvPr/>
        </p:nvSpPr>
        <p:spPr>
          <a:xfrm>
            <a:off x="7797950" y="2900900"/>
            <a:ext cx="106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PIRATE COPIES </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000">
                <a:solidFill>
                  <a:srgbClr val="FFFFFF"/>
                </a:solidFill>
                <a:latin typeface="Montserrat"/>
                <a:ea typeface="Montserrat"/>
                <a:cs typeface="Montserrat"/>
                <a:sym typeface="Montserrat"/>
              </a:rPr>
              <a:t>FOR SALE</a:t>
            </a:r>
            <a:endParaRPr sz="1000">
              <a:solidFill>
                <a:srgbClr val="FFFFFF"/>
              </a:solidFill>
              <a:latin typeface="Montserrat"/>
              <a:ea typeface="Montserrat"/>
              <a:cs typeface="Montserrat"/>
              <a:sym typeface="Montserrat"/>
            </a:endParaRPr>
          </a:p>
        </p:txBody>
      </p:sp>
      <p:pic>
        <p:nvPicPr>
          <p:cNvPr id="206" name="Google Shape;206;p25"/>
          <p:cNvPicPr preferRelativeResize="0"/>
          <p:nvPr/>
        </p:nvPicPr>
        <p:blipFill>
          <a:blip r:embed="rId6">
            <a:alphaModFix/>
          </a:blip>
          <a:stretch>
            <a:fillRect/>
          </a:stretch>
        </p:blipFill>
        <p:spPr>
          <a:xfrm>
            <a:off x="3579522" y="1580750"/>
            <a:ext cx="1754525" cy="1754525"/>
          </a:xfrm>
          <a:prstGeom prst="rect">
            <a:avLst/>
          </a:prstGeom>
          <a:noFill/>
          <a:ln>
            <a:noFill/>
          </a:ln>
        </p:spPr>
      </p:pic>
      <p:sp>
        <p:nvSpPr>
          <p:cNvPr id="207" name="Google Shape;207;p25"/>
          <p:cNvSpPr/>
          <p:nvPr/>
        </p:nvSpPr>
        <p:spPr>
          <a:xfrm>
            <a:off x="4696100" y="3498725"/>
            <a:ext cx="2449200" cy="4002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TIME INTENSIVE (COPYING WHILE PLAYBACK)</a:t>
            </a:r>
            <a:endParaRPr sz="1000">
              <a:latin typeface="Montserrat"/>
              <a:ea typeface="Montserrat"/>
              <a:cs typeface="Montserrat"/>
              <a:sym typeface="Montserrat"/>
            </a:endParaRPr>
          </a:p>
        </p:txBody>
      </p:sp>
      <p:sp>
        <p:nvSpPr>
          <p:cNvPr id="208" name="Google Shape;208;p25"/>
          <p:cNvSpPr/>
          <p:nvPr/>
        </p:nvSpPr>
        <p:spPr>
          <a:xfrm>
            <a:off x="4696100" y="3955925"/>
            <a:ext cx="2449200" cy="4002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AUDIO LOSS AT 2ND GENERATION COPYING</a:t>
            </a:r>
            <a:endParaRPr sz="1000">
              <a:latin typeface="Montserrat"/>
              <a:ea typeface="Montserrat"/>
              <a:cs typeface="Montserrat"/>
              <a:sym typeface="Montserrat"/>
            </a:endParaRPr>
          </a:p>
        </p:txBody>
      </p:sp>
      <p:sp>
        <p:nvSpPr>
          <p:cNvPr id="209" name="Google Shape;209;p25"/>
          <p:cNvSpPr/>
          <p:nvPr/>
        </p:nvSpPr>
        <p:spPr>
          <a:xfrm>
            <a:off x="4696088" y="4413125"/>
            <a:ext cx="2449200" cy="4002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SCALABILITY REQUIRES CAPITAL</a:t>
            </a:r>
            <a:endParaRPr sz="1000">
              <a:latin typeface="Montserrat"/>
              <a:ea typeface="Montserrat"/>
              <a:cs typeface="Montserrat"/>
              <a:sym typeface="Montserrat"/>
            </a:endParaRPr>
          </a:p>
        </p:txBody>
      </p:sp>
      <p:sp>
        <p:nvSpPr>
          <p:cNvPr id="210" name="Google Shape;210;p25"/>
          <p:cNvSpPr/>
          <p:nvPr/>
        </p:nvSpPr>
        <p:spPr>
          <a:xfrm>
            <a:off x="1998700" y="3498725"/>
            <a:ext cx="2449200" cy="4002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PHYSICAL ITEMS</a:t>
            </a:r>
            <a:endParaRPr sz="1000">
              <a:latin typeface="Montserrat"/>
              <a:ea typeface="Montserrat"/>
              <a:cs typeface="Montserrat"/>
              <a:sym typeface="Montserrat"/>
            </a:endParaRPr>
          </a:p>
        </p:txBody>
      </p:sp>
      <p:sp>
        <p:nvSpPr>
          <p:cNvPr id="211" name="Google Shape;211;p25"/>
          <p:cNvSpPr/>
          <p:nvPr/>
        </p:nvSpPr>
        <p:spPr>
          <a:xfrm>
            <a:off x="1998700" y="3955925"/>
            <a:ext cx="2449200" cy="4002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ALLOWS MUSIC SWAPPING</a:t>
            </a:r>
            <a:endParaRPr sz="1000">
              <a:latin typeface="Montserrat"/>
              <a:ea typeface="Montserrat"/>
              <a:cs typeface="Montserrat"/>
              <a:sym typeface="Montserrat"/>
            </a:endParaRPr>
          </a:p>
        </p:txBody>
      </p:sp>
      <p:sp>
        <p:nvSpPr>
          <p:cNvPr id="212" name="Google Shape;212;p25"/>
          <p:cNvSpPr/>
          <p:nvPr/>
        </p:nvSpPr>
        <p:spPr>
          <a:xfrm>
            <a:off x="1998700" y="4413125"/>
            <a:ext cx="2449200" cy="4002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HELPS BROADENING THE FANBASE</a:t>
            </a:r>
            <a:endParaRPr sz="10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311700" y="1999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DO YOU MISS THE OLD DAYS?</a:t>
            </a:r>
            <a:endParaRPr>
              <a:solidFill>
                <a:srgbClr val="FFFFFF"/>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txBox="1"/>
          <p:nvPr>
            <p:ph type="title"/>
          </p:nvPr>
        </p:nvSpPr>
        <p:spPr>
          <a:xfrm>
            <a:off x="311700" y="1999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SHARED MUSIC ECONOMY -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WEB1 AND NAPSTER</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(1999-2001)</a:t>
            </a:r>
            <a:endParaRPr>
              <a:solidFill>
                <a:srgbClr val="FFFFFF"/>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p:nvPr/>
        </p:nvSpPr>
        <p:spPr>
          <a:xfrm>
            <a:off x="3687013" y="1097675"/>
            <a:ext cx="1766100" cy="17661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txBox="1"/>
          <p:nvPr/>
        </p:nvSpPr>
        <p:spPr>
          <a:xfrm>
            <a:off x="3055500" y="306025"/>
            <a:ext cx="303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THE NAPSTER MODEL</a:t>
            </a:r>
            <a:endParaRPr>
              <a:solidFill>
                <a:srgbClr val="FFFFFF"/>
              </a:solidFill>
              <a:latin typeface="Montserrat"/>
              <a:ea typeface="Montserrat"/>
              <a:cs typeface="Montserrat"/>
              <a:sym typeface="Montserrat"/>
            </a:endParaRPr>
          </a:p>
        </p:txBody>
      </p:sp>
      <p:sp>
        <p:nvSpPr>
          <p:cNvPr id="229" name="Google Shape;229;p28"/>
          <p:cNvSpPr/>
          <p:nvPr/>
        </p:nvSpPr>
        <p:spPr>
          <a:xfrm>
            <a:off x="680525" y="1175400"/>
            <a:ext cx="470700" cy="47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28"/>
          <p:cNvPicPr preferRelativeResize="0"/>
          <p:nvPr/>
        </p:nvPicPr>
        <p:blipFill>
          <a:blip r:embed="rId3">
            <a:alphaModFix/>
          </a:blip>
          <a:stretch>
            <a:fillRect/>
          </a:stretch>
        </p:blipFill>
        <p:spPr>
          <a:xfrm>
            <a:off x="1126500" y="1683900"/>
            <a:ext cx="507875" cy="507875"/>
          </a:xfrm>
          <a:prstGeom prst="rect">
            <a:avLst/>
          </a:prstGeom>
          <a:noFill/>
          <a:ln>
            <a:noFill/>
          </a:ln>
        </p:spPr>
      </p:pic>
      <p:sp>
        <p:nvSpPr>
          <p:cNvPr id="231" name="Google Shape;231;p28"/>
          <p:cNvSpPr/>
          <p:nvPr/>
        </p:nvSpPr>
        <p:spPr>
          <a:xfrm>
            <a:off x="3638700" y="1149263"/>
            <a:ext cx="1866600" cy="166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a:p>
            <a:pPr indent="0" lvl="0" marL="0" rtl="0" algn="ctr">
              <a:spcBef>
                <a:spcPts val="0"/>
              </a:spcBef>
              <a:spcAft>
                <a:spcPts val="0"/>
              </a:spcAft>
              <a:buNone/>
            </a:pPr>
            <a:r>
              <a:t/>
            </a:r>
            <a:endParaRPr>
              <a:latin typeface="Montserrat"/>
              <a:ea typeface="Montserrat"/>
              <a:cs typeface="Montserrat"/>
              <a:sym typeface="Montserrat"/>
            </a:endParaRPr>
          </a:p>
          <a:p>
            <a:pPr indent="0" lvl="0" marL="0" rtl="0" algn="ctr">
              <a:spcBef>
                <a:spcPts val="0"/>
              </a:spcBef>
              <a:spcAft>
                <a:spcPts val="0"/>
              </a:spcAft>
              <a:buNone/>
            </a:pPr>
            <a:r>
              <a:t/>
            </a:r>
            <a:endParaRPr>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CENTRAL</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INDEX</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SERVER</a:t>
            </a:r>
            <a:endParaRPr>
              <a:solidFill>
                <a:srgbClr val="FFFFFF"/>
              </a:solidFill>
              <a:latin typeface="Montserrat"/>
              <a:ea typeface="Montserrat"/>
              <a:cs typeface="Montserrat"/>
              <a:sym typeface="Montserrat"/>
            </a:endParaRPr>
          </a:p>
        </p:txBody>
      </p:sp>
      <p:pic>
        <p:nvPicPr>
          <p:cNvPr id="232" name="Google Shape;232;p28"/>
          <p:cNvPicPr preferRelativeResize="0"/>
          <p:nvPr/>
        </p:nvPicPr>
        <p:blipFill>
          <a:blip r:embed="rId4">
            <a:alphaModFix/>
          </a:blip>
          <a:stretch>
            <a:fillRect/>
          </a:stretch>
        </p:blipFill>
        <p:spPr>
          <a:xfrm>
            <a:off x="4280262" y="1289047"/>
            <a:ext cx="583475" cy="554300"/>
          </a:xfrm>
          <a:prstGeom prst="rect">
            <a:avLst/>
          </a:prstGeom>
          <a:noFill/>
          <a:ln>
            <a:noFill/>
          </a:ln>
        </p:spPr>
      </p:pic>
      <p:pic>
        <p:nvPicPr>
          <p:cNvPr id="233" name="Google Shape;233;p28"/>
          <p:cNvPicPr preferRelativeResize="0"/>
          <p:nvPr/>
        </p:nvPicPr>
        <p:blipFill>
          <a:blip r:embed="rId5">
            <a:alphaModFix/>
          </a:blip>
          <a:stretch>
            <a:fillRect/>
          </a:stretch>
        </p:blipFill>
        <p:spPr>
          <a:xfrm>
            <a:off x="705248" y="1210649"/>
            <a:ext cx="421264" cy="400200"/>
          </a:xfrm>
          <a:prstGeom prst="rect">
            <a:avLst/>
          </a:prstGeom>
          <a:noFill/>
          <a:ln>
            <a:noFill/>
          </a:ln>
        </p:spPr>
      </p:pic>
      <p:pic>
        <p:nvPicPr>
          <p:cNvPr id="234" name="Google Shape;234;p28"/>
          <p:cNvPicPr preferRelativeResize="0"/>
          <p:nvPr/>
        </p:nvPicPr>
        <p:blipFill>
          <a:blip r:embed="rId6">
            <a:alphaModFix/>
          </a:blip>
          <a:stretch>
            <a:fillRect/>
          </a:stretch>
        </p:blipFill>
        <p:spPr>
          <a:xfrm>
            <a:off x="590450" y="1646088"/>
            <a:ext cx="583500" cy="583500"/>
          </a:xfrm>
          <a:prstGeom prst="rect">
            <a:avLst/>
          </a:prstGeom>
          <a:noFill/>
          <a:ln>
            <a:noFill/>
          </a:ln>
        </p:spPr>
      </p:pic>
      <p:sp>
        <p:nvSpPr>
          <p:cNvPr id="235" name="Google Shape;235;p28"/>
          <p:cNvSpPr/>
          <p:nvPr/>
        </p:nvSpPr>
        <p:spPr>
          <a:xfrm>
            <a:off x="999200" y="3362450"/>
            <a:ext cx="470700" cy="47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28"/>
          <p:cNvPicPr preferRelativeResize="0"/>
          <p:nvPr/>
        </p:nvPicPr>
        <p:blipFill>
          <a:blip r:embed="rId3">
            <a:alphaModFix/>
          </a:blip>
          <a:stretch>
            <a:fillRect/>
          </a:stretch>
        </p:blipFill>
        <p:spPr>
          <a:xfrm>
            <a:off x="1445175" y="3870950"/>
            <a:ext cx="507875" cy="507875"/>
          </a:xfrm>
          <a:prstGeom prst="rect">
            <a:avLst/>
          </a:prstGeom>
          <a:noFill/>
          <a:ln>
            <a:noFill/>
          </a:ln>
        </p:spPr>
      </p:pic>
      <p:pic>
        <p:nvPicPr>
          <p:cNvPr id="237" name="Google Shape;237;p28"/>
          <p:cNvPicPr preferRelativeResize="0"/>
          <p:nvPr/>
        </p:nvPicPr>
        <p:blipFill>
          <a:blip r:embed="rId5">
            <a:alphaModFix/>
          </a:blip>
          <a:stretch>
            <a:fillRect/>
          </a:stretch>
        </p:blipFill>
        <p:spPr>
          <a:xfrm>
            <a:off x="1023923" y="3397699"/>
            <a:ext cx="421264" cy="400200"/>
          </a:xfrm>
          <a:prstGeom prst="rect">
            <a:avLst/>
          </a:prstGeom>
          <a:noFill/>
          <a:ln>
            <a:noFill/>
          </a:ln>
        </p:spPr>
      </p:pic>
      <p:pic>
        <p:nvPicPr>
          <p:cNvPr id="238" name="Google Shape;238;p28"/>
          <p:cNvPicPr preferRelativeResize="0"/>
          <p:nvPr/>
        </p:nvPicPr>
        <p:blipFill>
          <a:blip r:embed="rId6">
            <a:alphaModFix/>
          </a:blip>
          <a:stretch>
            <a:fillRect/>
          </a:stretch>
        </p:blipFill>
        <p:spPr>
          <a:xfrm>
            <a:off x="909125" y="3833138"/>
            <a:ext cx="583500" cy="583500"/>
          </a:xfrm>
          <a:prstGeom prst="rect">
            <a:avLst/>
          </a:prstGeom>
          <a:noFill/>
          <a:ln>
            <a:noFill/>
          </a:ln>
        </p:spPr>
      </p:pic>
      <p:sp>
        <p:nvSpPr>
          <p:cNvPr id="239" name="Google Shape;239;p28"/>
          <p:cNvSpPr/>
          <p:nvPr/>
        </p:nvSpPr>
        <p:spPr>
          <a:xfrm>
            <a:off x="7416425" y="1137575"/>
            <a:ext cx="470700" cy="47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28"/>
          <p:cNvPicPr preferRelativeResize="0"/>
          <p:nvPr/>
        </p:nvPicPr>
        <p:blipFill>
          <a:blip r:embed="rId3">
            <a:alphaModFix/>
          </a:blip>
          <a:stretch>
            <a:fillRect/>
          </a:stretch>
        </p:blipFill>
        <p:spPr>
          <a:xfrm>
            <a:off x="7862400" y="1646075"/>
            <a:ext cx="507875" cy="507875"/>
          </a:xfrm>
          <a:prstGeom prst="rect">
            <a:avLst/>
          </a:prstGeom>
          <a:noFill/>
          <a:ln>
            <a:noFill/>
          </a:ln>
        </p:spPr>
      </p:pic>
      <p:pic>
        <p:nvPicPr>
          <p:cNvPr id="241" name="Google Shape;241;p28"/>
          <p:cNvPicPr preferRelativeResize="0"/>
          <p:nvPr/>
        </p:nvPicPr>
        <p:blipFill>
          <a:blip r:embed="rId5">
            <a:alphaModFix/>
          </a:blip>
          <a:stretch>
            <a:fillRect/>
          </a:stretch>
        </p:blipFill>
        <p:spPr>
          <a:xfrm>
            <a:off x="7441148" y="1172824"/>
            <a:ext cx="421264" cy="400200"/>
          </a:xfrm>
          <a:prstGeom prst="rect">
            <a:avLst/>
          </a:prstGeom>
          <a:noFill/>
          <a:ln>
            <a:noFill/>
          </a:ln>
        </p:spPr>
      </p:pic>
      <p:pic>
        <p:nvPicPr>
          <p:cNvPr id="242" name="Google Shape;242;p28"/>
          <p:cNvPicPr preferRelativeResize="0"/>
          <p:nvPr/>
        </p:nvPicPr>
        <p:blipFill>
          <a:blip r:embed="rId6">
            <a:alphaModFix/>
          </a:blip>
          <a:stretch>
            <a:fillRect/>
          </a:stretch>
        </p:blipFill>
        <p:spPr>
          <a:xfrm>
            <a:off x="7326350" y="1608263"/>
            <a:ext cx="583500" cy="583500"/>
          </a:xfrm>
          <a:prstGeom prst="rect">
            <a:avLst/>
          </a:prstGeom>
          <a:noFill/>
          <a:ln>
            <a:noFill/>
          </a:ln>
        </p:spPr>
      </p:pic>
      <p:sp>
        <p:nvSpPr>
          <p:cNvPr id="243" name="Google Shape;243;p28"/>
          <p:cNvSpPr/>
          <p:nvPr/>
        </p:nvSpPr>
        <p:spPr>
          <a:xfrm>
            <a:off x="7607425" y="3362450"/>
            <a:ext cx="470700" cy="47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28"/>
          <p:cNvPicPr preferRelativeResize="0"/>
          <p:nvPr/>
        </p:nvPicPr>
        <p:blipFill>
          <a:blip r:embed="rId3">
            <a:alphaModFix/>
          </a:blip>
          <a:stretch>
            <a:fillRect/>
          </a:stretch>
        </p:blipFill>
        <p:spPr>
          <a:xfrm>
            <a:off x="8053400" y="3870950"/>
            <a:ext cx="507875" cy="507875"/>
          </a:xfrm>
          <a:prstGeom prst="rect">
            <a:avLst/>
          </a:prstGeom>
          <a:noFill/>
          <a:ln>
            <a:noFill/>
          </a:ln>
        </p:spPr>
      </p:pic>
      <p:pic>
        <p:nvPicPr>
          <p:cNvPr id="245" name="Google Shape;245;p28"/>
          <p:cNvPicPr preferRelativeResize="0"/>
          <p:nvPr/>
        </p:nvPicPr>
        <p:blipFill>
          <a:blip r:embed="rId5">
            <a:alphaModFix/>
          </a:blip>
          <a:stretch>
            <a:fillRect/>
          </a:stretch>
        </p:blipFill>
        <p:spPr>
          <a:xfrm>
            <a:off x="7632148" y="3397699"/>
            <a:ext cx="421264" cy="400200"/>
          </a:xfrm>
          <a:prstGeom prst="rect">
            <a:avLst/>
          </a:prstGeom>
          <a:noFill/>
          <a:ln>
            <a:noFill/>
          </a:ln>
        </p:spPr>
      </p:pic>
      <p:pic>
        <p:nvPicPr>
          <p:cNvPr id="246" name="Google Shape;246;p28"/>
          <p:cNvPicPr preferRelativeResize="0"/>
          <p:nvPr/>
        </p:nvPicPr>
        <p:blipFill>
          <a:blip r:embed="rId6">
            <a:alphaModFix/>
          </a:blip>
          <a:stretch>
            <a:fillRect/>
          </a:stretch>
        </p:blipFill>
        <p:spPr>
          <a:xfrm>
            <a:off x="7517350" y="3833138"/>
            <a:ext cx="583500" cy="583500"/>
          </a:xfrm>
          <a:prstGeom prst="rect">
            <a:avLst/>
          </a:prstGeom>
          <a:noFill/>
          <a:ln>
            <a:noFill/>
          </a:ln>
        </p:spPr>
      </p:pic>
      <p:sp>
        <p:nvSpPr>
          <p:cNvPr id="247" name="Google Shape;247;p28"/>
          <p:cNvSpPr txBox="1"/>
          <p:nvPr/>
        </p:nvSpPr>
        <p:spPr>
          <a:xfrm>
            <a:off x="130775" y="2264850"/>
            <a:ext cx="1683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NAPSTER CLIENT</a:t>
            </a:r>
            <a:endParaRPr sz="1000">
              <a:solidFill>
                <a:srgbClr val="FFFFFF"/>
              </a:solidFill>
              <a:latin typeface="Montserrat"/>
              <a:ea typeface="Montserrat"/>
              <a:cs typeface="Montserrat"/>
              <a:sym typeface="Montserrat"/>
            </a:endParaRPr>
          </a:p>
        </p:txBody>
      </p:sp>
      <p:sp>
        <p:nvSpPr>
          <p:cNvPr id="248" name="Google Shape;248;p28"/>
          <p:cNvSpPr txBox="1"/>
          <p:nvPr/>
        </p:nvSpPr>
        <p:spPr>
          <a:xfrm>
            <a:off x="393050" y="4451900"/>
            <a:ext cx="1683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NAPSTER CLIENT</a:t>
            </a:r>
            <a:endParaRPr sz="1000">
              <a:solidFill>
                <a:srgbClr val="FFFFFF"/>
              </a:solidFill>
              <a:latin typeface="Montserrat"/>
              <a:ea typeface="Montserrat"/>
              <a:cs typeface="Montserrat"/>
              <a:sym typeface="Montserrat"/>
            </a:endParaRPr>
          </a:p>
        </p:txBody>
      </p:sp>
      <p:sp>
        <p:nvSpPr>
          <p:cNvPr id="249" name="Google Shape;249;p28"/>
          <p:cNvSpPr txBox="1"/>
          <p:nvPr/>
        </p:nvSpPr>
        <p:spPr>
          <a:xfrm>
            <a:off x="6891400" y="2264850"/>
            <a:ext cx="1683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NAPSTER CLIENT</a:t>
            </a:r>
            <a:endParaRPr sz="1000">
              <a:solidFill>
                <a:srgbClr val="FFFFFF"/>
              </a:solidFill>
              <a:latin typeface="Montserrat"/>
              <a:ea typeface="Montserrat"/>
              <a:cs typeface="Montserrat"/>
              <a:sym typeface="Montserrat"/>
            </a:endParaRPr>
          </a:p>
        </p:txBody>
      </p:sp>
      <p:sp>
        <p:nvSpPr>
          <p:cNvPr id="250" name="Google Shape;250;p28"/>
          <p:cNvSpPr txBox="1"/>
          <p:nvPr/>
        </p:nvSpPr>
        <p:spPr>
          <a:xfrm>
            <a:off x="7001275" y="4451900"/>
            <a:ext cx="1683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NAPSTER CLIENT</a:t>
            </a:r>
            <a:endParaRPr sz="1000">
              <a:solidFill>
                <a:srgbClr val="FFFFFF"/>
              </a:solidFill>
              <a:latin typeface="Montserrat"/>
              <a:ea typeface="Montserrat"/>
              <a:cs typeface="Montserrat"/>
              <a:sym typeface="Montserrat"/>
            </a:endParaRPr>
          </a:p>
        </p:txBody>
      </p:sp>
      <p:sp>
        <p:nvSpPr>
          <p:cNvPr id="251" name="Google Shape;251;p28"/>
          <p:cNvSpPr/>
          <p:nvPr/>
        </p:nvSpPr>
        <p:spPr>
          <a:xfrm>
            <a:off x="4330825" y="3514850"/>
            <a:ext cx="470700" cy="47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28"/>
          <p:cNvPicPr preferRelativeResize="0"/>
          <p:nvPr/>
        </p:nvPicPr>
        <p:blipFill>
          <a:blip r:embed="rId3">
            <a:alphaModFix/>
          </a:blip>
          <a:stretch>
            <a:fillRect/>
          </a:stretch>
        </p:blipFill>
        <p:spPr>
          <a:xfrm>
            <a:off x="4776800" y="4023350"/>
            <a:ext cx="507875" cy="507875"/>
          </a:xfrm>
          <a:prstGeom prst="rect">
            <a:avLst/>
          </a:prstGeom>
          <a:noFill/>
          <a:ln>
            <a:noFill/>
          </a:ln>
        </p:spPr>
      </p:pic>
      <p:pic>
        <p:nvPicPr>
          <p:cNvPr id="253" name="Google Shape;253;p28"/>
          <p:cNvPicPr preferRelativeResize="0"/>
          <p:nvPr/>
        </p:nvPicPr>
        <p:blipFill>
          <a:blip r:embed="rId5">
            <a:alphaModFix/>
          </a:blip>
          <a:stretch>
            <a:fillRect/>
          </a:stretch>
        </p:blipFill>
        <p:spPr>
          <a:xfrm>
            <a:off x="4355548" y="3550099"/>
            <a:ext cx="421264" cy="400200"/>
          </a:xfrm>
          <a:prstGeom prst="rect">
            <a:avLst/>
          </a:prstGeom>
          <a:noFill/>
          <a:ln>
            <a:noFill/>
          </a:ln>
        </p:spPr>
      </p:pic>
      <p:pic>
        <p:nvPicPr>
          <p:cNvPr id="254" name="Google Shape;254;p28"/>
          <p:cNvPicPr preferRelativeResize="0"/>
          <p:nvPr/>
        </p:nvPicPr>
        <p:blipFill>
          <a:blip r:embed="rId6">
            <a:alphaModFix/>
          </a:blip>
          <a:stretch>
            <a:fillRect/>
          </a:stretch>
        </p:blipFill>
        <p:spPr>
          <a:xfrm>
            <a:off x="4240750" y="3985538"/>
            <a:ext cx="583500" cy="583500"/>
          </a:xfrm>
          <a:prstGeom prst="rect">
            <a:avLst/>
          </a:prstGeom>
          <a:noFill/>
          <a:ln>
            <a:noFill/>
          </a:ln>
        </p:spPr>
      </p:pic>
      <p:sp>
        <p:nvSpPr>
          <p:cNvPr id="255" name="Google Shape;255;p28"/>
          <p:cNvSpPr txBox="1"/>
          <p:nvPr/>
        </p:nvSpPr>
        <p:spPr>
          <a:xfrm>
            <a:off x="3800875" y="4528100"/>
            <a:ext cx="1683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Your computer</a:t>
            </a:r>
            <a:endParaRPr sz="1000">
              <a:solidFill>
                <a:srgbClr val="FFFFFF"/>
              </a:solidFill>
              <a:latin typeface="Montserrat"/>
              <a:ea typeface="Montserrat"/>
              <a:cs typeface="Montserrat"/>
              <a:sym typeface="Montserrat"/>
            </a:endParaRPr>
          </a:p>
        </p:txBody>
      </p:sp>
      <p:cxnSp>
        <p:nvCxnSpPr>
          <p:cNvPr id="256" name="Google Shape;256;p28"/>
          <p:cNvCxnSpPr/>
          <p:nvPr/>
        </p:nvCxnSpPr>
        <p:spPr>
          <a:xfrm flipH="1" rot="10800000">
            <a:off x="4592050" y="3007850"/>
            <a:ext cx="5400" cy="390900"/>
          </a:xfrm>
          <a:prstGeom prst="straightConnector1">
            <a:avLst/>
          </a:prstGeom>
          <a:noFill/>
          <a:ln cap="flat" cmpd="sng" w="9525">
            <a:solidFill>
              <a:srgbClr val="FFFFFF"/>
            </a:solidFill>
            <a:prstDash val="solid"/>
            <a:round/>
            <a:headEnd len="med" w="med" type="none"/>
            <a:tailEnd len="med" w="med" type="triangle"/>
          </a:ln>
        </p:spPr>
      </p:cxnSp>
      <p:sp>
        <p:nvSpPr>
          <p:cNvPr id="257" name="Google Shape;257;p28"/>
          <p:cNvSpPr txBox="1"/>
          <p:nvPr/>
        </p:nvSpPr>
        <p:spPr>
          <a:xfrm>
            <a:off x="4744450" y="3227338"/>
            <a:ext cx="1683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FFFFFF"/>
                </a:solidFill>
                <a:latin typeface="Montserrat"/>
                <a:ea typeface="Montserrat"/>
                <a:cs typeface="Montserrat"/>
                <a:sym typeface="Montserrat"/>
              </a:rPr>
              <a:t>Query: Roxanne.mp3</a:t>
            </a:r>
            <a:endParaRPr i="1" sz="1000">
              <a:solidFill>
                <a:srgbClr val="FFFFFF"/>
              </a:solidFill>
              <a:latin typeface="Montserrat"/>
              <a:ea typeface="Montserrat"/>
              <a:cs typeface="Montserrat"/>
              <a:sym typeface="Montserrat"/>
            </a:endParaRPr>
          </a:p>
        </p:txBody>
      </p:sp>
      <p:cxnSp>
        <p:nvCxnSpPr>
          <p:cNvPr id="258" name="Google Shape;258;p28"/>
          <p:cNvCxnSpPr/>
          <p:nvPr/>
        </p:nvCxnSpPr>
        <p:spPr>
          <a:xfrm flipH="1" rot="10800000">
            <a:off x="1837475" y="2265600"/>
            <a:ext cx="1806000" cy="1228500"/>
          </a:xfrm>
          <a:prstGeom prst="straightConnector1">
            <a:avLst/>
          </a:prstGeom>
          <a:noFill/>
          <a:ln cap="flat" cmpd="sng" w="19050">
            <a:solidFill>
              <a:srgbClr val="00FF00"/>
            </a:solidFill>
            <a:prstDash val="solid"/>
            <a:round/>
            <a:headEnd len="med" w="med" type="none"/>
            <a:tailEnd len="med" w="med" type="none"/>
          </a:ln>
        </p:spPr>
      </p:cxnSp>
      <p:cxnSp>
        <p:nvCxnSpPr>
          <p:cNvPr id="259" name="Google Shape;259;p28"/>
          <p:cNvCxnSpPr/>
          <p:nvPr/>
        </p:nvCxnSpPr>
        <p:spPr>
          <a:xfrm flipH="1" rot="10800000">
            <a:off x="1744400" y="1883025"/>
            <a:ext cx="1752600" cy="8100"/>
          </a:xfrm>
          <a:prstGeom prst="straightConnector1">
            <a:avLst/>
          </a:prstGeom>
          <a:noFill/>
          <a:ln cap="flat" cmpd="sng" w="19050">
            <a:solidFill>
              <a:srgbClr val="00FF00"/>
            </a:solidFill>
            <a:prstDash val="solid"/>
            <a:round/>
            <a:headEnd len="med" w="med" type="none"/>
            <a:tailEnd len="med" w="med" type="none"/>
          </a:ln>
        </p:spPr>
      </p:cxnSp>
      <p:cxnSp>
        <p:nvCxnSpPr>
          <p:cNvPr id="260" name="Google Shape;260;p28"/>
          <p:cNvCxnSpPr/>
          <p:nvPr/>
        </p:nvCxnSpPr>
        <p:spPr>
          <a:xfrm flipH="1">
            <a:off x="5648800" y="1785150"/>
            <a:ext cx="1605900" cy="16200"/>
          </a:xfrm>
          <a:prstGeom prst="straightConnector1">
            <a:avLst/>
          </a:prstGeom>
          <a:noFill/>
          <a:ln cap="flat" cmpd="sng" w="19050">
            <a:solidFill>
              <a:srgbClr val="00FF00"/>
            </a:solidFill>
            <a:prstDash val="solid"/>
            <a:round/>
            <a:headEnd len="med" w="med" type="none"/>
            <a:tailEnd len="med" w="med" type="none"/>
          </a:ln>
        </p:spPr>
      </p:cxnSp>
      <p:cxnSp>
        <p:nvCxnSpPr>
          <p:cNvPr id="261" name="Google Shape;261;p28"/>
          <p:cNvCxnSpPr/>
          <p:nvPr/>
        </p:nvCxnSpPr>
        <p:spPr>
          <a:xfrm rot="10800000">
            <a:off x="5534200" y="2380050"/>
            <a:ext cx="1720500" cy="1042200"/>
          </a:xfrm>
          <a:prstGeom prst="straightConnector1">
            <a:avLst/>
          </a:prstGeom>
          <a:noFill/>
          <a:ln cap="flat" cmpd="sng" w="19050">
            <a:solidFill>
              <a:srgbClr val="00FF00"/>
            </a:solidFill>
            <a:prstDash val="solid"/>
            <a:round/>
            <a:headEnd len="med" w="med" type="none"/>
            <a:tailEnd len="med" w="med" type="none"/>
          </a:ln>
        </p:spPr>
      </p:cxnSp>
      <p:sp>
        <p:nvSpPr>
          <p:cNvPr id="262" name="Google Shape;262;p28"/>
          <p:cNvSpPr txBox="1"/>
          <p:nvPr/>
        </p:nvSpPr>
        <p:spPr>
          <a:xfrm>
            <a:off x="7402550" y="3000088"/>
            <a:ext cx="96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FFFFFF"/>
                </a:solidFill>
                <a:latin typeface="Montserrat"/>
                <a:ea typeface="Montserrat"/>
                <a:cs typeface="Montserrat"/>
                <a:sym typeface="Montserrat"/>
              </a:rPr>
              <a:t>“I’ve got it!”</a:t>
            </a:r>
            <a:endParaRPr i="1" sz="1000">
              <a:solidFill>
                <a:srgbClr val="FFFFFF"/>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9"/>
          <p:cNvSpPr txBox="1"/>
          <p:nvPr/>
        </p:nvSpPr>
        <p:spPr>
          <a:xfrm>
            <a:off x="3055500" y="306025"/>
            <a:ext cx="303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THE NAPSTER MODEL</a:t>
            </a:r>
            <a:endParaRPr>
              <a:solidFill>
                <a:srgbClr val="FFFFFF"/>
              </a:solidFill>
              <a:latin typeface="Montserrat"/>
              <a:ea typeface="Montserrat"/>
              <a:cs typeface="Montserrat"/>
              <a:sym typeface="Montserrat"/>
            </a:endParaRPr>
          </a:p>
        </p:txBody>
      </p:sp>
      <p:pic>
        <p:nvPicPr>
          <p:cNvPr id="268" name="Google Shape;268;p29"/>
          <p:cNvPicPr preferRelativeResize="0"/>
          <p:nvPr/>
        </p:nvPicPr>
        <p:blipFill>
          <a:blip r:embed="rId3">
            <a:alphaModFix/>
          </a:blip>
          <a:stretch>
            <a:fillRect/>
          </a:stretch>
        </p:blipFill>
        <p:spPr>
          <a:xfrm>
            <a:off x="3098475" y="2990500"/>
            <a:ext cx="615625" cy="615625"/>
          </a:xfrm>
          <a:prstGeom prst="rect">
            <a:avLst/>
          </a:prstGeom>
          <a:noFill/>
          <a:ln>
            <a:noFill/>
          </a:ln>
        </p:spPr>
      </p:pic>
      <p:pic>
        <p:nvPicPr>
          <p:cNvPr id="269" name="Google Shape;269;p29"/>
          <p:cNvPicPr preferRelativeResize="0"/>
          <p:nvPr/>
        </p:nvPicPr>
        <p:blipFill rotWithShape="1">
          <a:blip r:embed="rId4">
            <a:alphaModFix/>
          </a:blip>
          <a:srcRect b="14845" l="19370" r="20096" t="13300"/>
          <a:stretch/>
        </p:blipFill>
        <p:spPr>
          <a:xfrm>
            <a:off x="2715399" y="1491701"/>
            <a:ext cx="1157175" cy="781475"/>
          </a:xfrm>
          <a:prstGeom prst="rect">
            <a:avLst/>
          </a:prstGeom>
          <a:noFill/>
          <a:ln>
            <a:noFill/>
          </a:ln>
        </p:spPr>
      </p:pic>
      <p:pic>
        <p:nvPicPr>
          <p:cNvPr id="270" name="Google Shape;270;p29"/>
          <p:cNvPicPr preferRelativeResize="0"/>
          <p:nvPr/>
        </p:nvPicPr>
        <p:blipFill>
          <a:blip r:embed="rId3">
            <a:alphaModFix/>
          </a:blip>
          <a:stretch>
            <a:fillRect/>
          </a:stretch>
        </p:blipFill>
        <p:spPr>
          <a:xfrm>
            <a:off x="5460675" y="2990500"/>
            <a:ext cx="615625" cy="615625"/>
          </a:xfrm>
          <a:prstGeom prst="rect">
            <a:avLst/>
          </a:prstGeom>
          <a:noFill/>
          <a:ln>
            <a:noFill/>
          </a:ln>
        </p:spPr>
      </p:pic>
      <p:pic>
        <p:nvPicPr>
          <p:cNvPr id="271" name="Google Shape;271;p29"/>
          <p:cNvPicPr preferRelativeResize="0"/>
          <p:nvPr/>
        </p:nvPicPr>
        <p:blipFill rotWithShape="1">
          <a:blip r:embed="rId4">
            <a:alphaModFix/>
          </a:blip>
          <a:srcRect b="14845" l="19370" r="20096" t="13300"/>
          <a:stretch/>
        </p:blipFill>
        <p:spPr>
          <a:xfrm>
            <a:off x="5302174" y="1491686"/>
            <a:ext cx="1157175" cy="781490"/>
          </a:xfrm>
          <a:prstGeom prst="rect">
            <a:avLst/>
          </a:prstGeom>
          <a:noFill/>
          <a:ln>
            <a:noFill/>
          </a:ln>
        </p:spPr>
      </p:pic>
      <p:sp>
        <p:nvSpPr>
          <p:cNvPr id="272" name="Google Shape;272;p29"/>
          <p:cNvSpPr/>
          <p:nvPr/>
        </p:nvSpPr>
        <p:spPr>
          <a:xfrm>
            <a:off x="4440000" y="1643350"/>
            <a:ext cx="440100" cy="30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flipH="1">
            <a:off x="4374425" y="2013750"/>
            <a:ext cx="440100" cy="30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a:off x="4440000" y="3014950"/>
            <a:ext cx="440100" cy="30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flipH="1">
            <a:off x="4374425" y="3385350"/>
            <a:ext cx="440100" cy="30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0"/>
          <p:cNvPicPr preferRelativeResize="0"/>
          <p:nvPr/>
        </p:nvPicPr>
        <p:blipFill>
          <a:blip r:embed="rId3">
            <a:alphaModFix/>
          </a:blip>
          <a:stretch>
            <a:fillRect/>
          </a:stretch>
        </p:blipFill>
        <p:spPr>
          <a:xfrm>
            <a:off x="4324062" y="1511175"/>
            <a:ext cx="615625" cy="615625"/>
          </a:xfrm>
          <a:prstGeom prst="rect">
            <a:avLst/>
          </a:prstGeom>
          <a:noFill/>
          <a:ln>
            <a:noFill/>
          </a:ln>
        </p:spPr>
      </p:pic>
      <p:pic>
        <p:nvPicPr>
          <p:cNvPr id="281" name="Google Shape;281;p30"/>
          <p:cNvPicPr preferRelativeResize="0"/>
          <p:nvPr/>
        </p:nvPicPr>
        <p:blipFill>
          <a:blip r:embed="rId4">
            <a:alphaModFix/>
          </a:blip>
          <a:stretch>
            <a:fillRect/>
          </a:stretch>
        </p:blipFill>
        <p:spPr>
          <a:xfrm>
            <a:off x="376970" y="1654192"/>
            <a:ext cx="615617" cy="615601"/>
          </a:xfrm>
          <a:prstGeom prst="rect">
            <a:avLst/>
          </a:prstGeom>
          <a:noFill/>
          <a:ln>
            <a:noFill/>
          </a:ln>
        </p:spPr>
      </p:pic>
      <p:sp>
        <p:nvSpPr>
          <p:cNvPr id="282" name="Google Shape;282;p30"/>
          <p:cNvSpPr txBox="1"/>
          <p:nvPr/>
        </p:nvSpPr>
        <p:spPr>
          <a:xfrm>
            <a:off x="2848050" y="306025"/>
            <a:ext cx="344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DIGITAL PIRACY</a:t>
            </a:r>
            <a:endParaRPr>
              <a:latin typeface="Montserrat"/>
              <a:ea typeface="Montserrat"/>
              <a:cs typeface="Montserrat"/>
              <a:sym typeface="Montserrat"/>
            </a:endParaRPr>
          </a:p>
        </p:txBody>
      </p:sp>
      <p:pic>
        <p:nvPicPr>
          <p:cNvPr id="283" name="Google Shape;283;p30"/>
          <p:cNvPicPr preferRelativeResize="0"/>
          <p:nvPr/>
        </p:nvPicPr>
        <p:blipFill>
          <a:blip r:embed="rId5">
            <a:alphaModFix/>
          </a:blip>
          <a:stretch>
            <a:fillRect/>
          </a:stretch>
        </p:blipFill>
        <p:spPr>
          <a:xfrm>
            <a:off x="2021500" y="1329997"/>
            <a:ext cx="1075975" cy="1075975"/>
          </a:xfrm>
          <a:prstGeom prst="rect">
            <a:avLst/>
          </a:prstGeom>
          <a:noFill/>
          <a:ln>
            <a:noFill/>
          </a:ln>
        </p:spPr>
      </p:pic>
      <p:cxnSp>
        <p:nvCxnSpPr>
          <p:cNvPr id="284" name="Google Shape;284;p30"/>
          <p:cNvCxnSpPr/>
          <p:nvPr/>
        </p:nvCxnSpPr>
        <p:spPr>
          <a:xfrm>
            <a:off x="3435275" y="1962000"/>
            <a:ext cx="595200" cy="0"/>
          </a:xfrm>
          <a:prstGeom prst="straightConnector1">
            <a:avLst/>
          </a:prstGeom>
          <a:noFill/>
          <a:ln cap="flat" cmpd="sng" w="9525">
            <a:solidFill>
              <a:srgbClr val="FFFFFF"/>
            </a:solidFill>
            <a:prstDash val="solid"/>
            <a:round/>
            <a:headEnd len="med" w="med" type="none"/>
            <a:tailEnd len="med" w="med" type="triangle"/>
          </a:ln>
        </p:spPr>
      </p:cxnSp>
      <p:cxnSp>
        <p:nvCxnSpPr>
          <p:cNvPr id="285" name="Google Shape;285;p30"/>
          <p:cNvCxnSpPr/>
          <p:nvPr/>
        </p:nvCxnSpPr>
        <p:spPr>
          <a:xfrm>
            <a:off x="1301675" y="1962000"/>
            <a:ext cx="595200" cy="0"/>
          </a:xfrm>
          <a:prstGeom prst="straightConnector1">
            <a:avLst/>
          </a:prstGeom>
          <a:noFill/>
          <a:ln cap="flat" cmpd="sng" w="9525">
            <a:solidFill>
              <a:srgbClr val="FFFFFF"/>
            </a:solidFill>
            <a:prstDash val="solid"/>
            <a:round/>
            <a:headEnd len="med" w="med" type="none"/>
            <a:tailEnd len="med" w="med" type="triangle"/>
          </a:ln>
        </p:spPr>
      </p:cxnSp>
      <p:sp>
        <p:nvSpPr>
          <p:cNvPr id="286" name="Google Shape;286;p30"/>
          <p:cNvSpPr txBox="1"/>
          <p:nvPr/>
        </p:nvSpPr>
        <p:spPr>
          <a:xfrm>
            <a:off x="2848050" y="306025"/>
            <a:ext cx="344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DIGITAL MUSIC</a:t>
            </a:r>
            <a:r>
              <a:rPr lang="en">
                <a:solidFill>
                  <a:srgbClr val="FFFFFF"/>
                </a:solidFill>
                <a:latin typeface="Montserrat"/>
                <a:ea typeface="Montserrat"/>
                <a:cs typeface="Montserrat"/>
                <a:sym typeface="Montserrat"/>
              </a:rPr>
              <a:t> PIRACY IN WEB1</a:t>
            </a:r>
            <a:endParaRPr>
              <a:solidFill>
                <a:srgbClr val="FFFFFF"/>
              </a:solidFill>
              <a:latin typeface="Montserrat"/>
              <a:ea typeface="Montserrat"/>
              <a:cs typeface="Montserrat"/>
              <a:sym typeface="Montserrat"/>
            </a:endParaRPr>
          </a:p>
        </p:txBody>
      </p:sp>
      <p:sp>
        <p:nvSpPr>
          <p:cNvPr id="287" name="Google Shape;287;p30"/>
          <p:cNvSpPr/>
          <p:nvPr/>
        </p:nvSpPr>
        <p:spPr>
          <a:xfrm>
            <a:off x="4761200" y="3348475"/>
            <a:ext cx="2449200" cy="4002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BEGINNING OF IMMATERIAL MUSIC</a:t>
            </a:r>
            <a:endParaRPr sz="1000">
              <a:latin typeface="Montserrat"/>
              <a:ea typeface="Montserrat"/>
              <a:cs typeface="Montserrat"/>
              <a:sym typeface="Montserrat"/>
            </a:endParaRPr>
          </a:p>
        </p:txBody>
      </p:sp>
      <p:sp>
        <p:nvSpPr>
          <p:cNvPr id="288" name="Google Shape;288;p30"/>
          <p:cNvSpPr/>
          <p:nvPr/>
        </p:nvSpPr>
        <p:spPr>
          <a:xfrm>
            <a:off x="4761200" y="4262875"/>
            <a:ext cx="2449200" cy="4002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FROM OFFLINE SWAP LOCATIONS TO ONLINE</a:t>
            </a:r>
            <a:endParaRPr sz="1000">
              <a:latin typeface="Montserrat"/>
              <a:ea typeface="Montserrat"/>
              <a:cs typeface="Montserrat"/>
              <a:sym typeface="Montserrat"/>
            </a:endParaRPr>
          </a:p>
        </p:txBody>
      </p:sp>
      <p:sp>
        <p:nvSpPr>
          <p:cNvPr id="289" name="Google Shape;289;p30"/>
          <p:cNvSpPr/>
          <p:nvPr/>
        </p:nvSpPr>
        <p:spPr>
          <a:xfrm>
            <a:off x="4761188" y="3805675"/>
            <a:ext cx="2449200" cy="4002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DEVALUATION OF SINGLE ITEM</a:t>
            </a:r>
            <a:endParaRPr sz="1000">
              <a:latin typeface="Montserrat"/>
              <a:ea typeface="Montserrat"/>
              <a:cs typeface="Montserrat"/>
              <a:sym typeface="Montserrat"/>
            </a:endParaRPr>
          </a:p>
        </p:txBody>
      </p:sp>
      <p:sp>
        <p:nvSpPr>
          <p:cNvPr id="290" name="Google Shape;290;p30"/>
          <p:cNvSpPr/>
          <p:nvPr/>
        </p:nvSpPr>
        <p:spPr>
          <a:xfrm>
            <a:off x="1957250" y="3084925"/>
            <a:ext cx="2449200" cy="4002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TIME EFFICIENT</a:t>
            </a:r>
            <a:endParaRPr sz="1000">
              <a:latin typeface="Montserrat"/>
              <a:ea typeface="Montserrat"/>
              <a:cs typeface="Montserrat"/>
              <a:sym typeface="Montserrat"/>
            </a:endParaRPr>
          </a:p>
        </p:txBody>
      </p:sp>
      <p:sp>
        <p:nvSpPr>
          <p:cNvPr id="291" name="Google Shape;291;p30"/>
          <p:cNvSpPr/>
          <p:nvPr/>
        </p:nvSpPr>
        <p:spPr>
          <a:xfrm>
            <a:off x="1957250" y="3542125"/>
            <a:ext cx="2449200" cy="4002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NO AUDIO LOSS AT 2ND GENERATION COPYING</a:t>
            </a:r>
            <a:endParaRPr sz="1000">
              <a:latin typeface="Montserrat"/>
              <a:ea typeface="Montserrat"/>
              <a:cs typeface="Montserrat"/>
              <a:sym typeface="Montserrat"/>
            </a:endParaRPr>
          </a:p>
        </p:txBody>
      </p:sp>
      <p:sp>
        <p:nvSpPr>
          <p:cNvPr id="292" name="Google Shape;292;p30"/>
          <p:cNvSpPr/>
          <p:nvPr/>
        </p:nvSpPr>
        <p:spPr>
          <a:xfrm>
            <a:off x="1957250" y="3999325"/>
            <a:ext cx="2449200" cy="4002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SCALABLE WITHOUT CAPITAL</a:t>
            </a:r>
            <a:endParaRPr sz="1000">
              <a:latin typeface="Montserrat"/>
              <a:ea typeface="Montserrat"/>
              <a:cs typeface="Montserrat"/>
              <a:sym typeface="Montserrat"/>
            </a:endParaRPr>
          </a:p>
        </p:txBody>
      </p:sp>
      <p:pic>
        <p:nvPicPr>
          <p:cNvPr id="293" name="Google Shape;293;p30"/>
          <p:cNvPicPr preferRelativeResize="0"/>
          <p:nvPr/>
        </p:nvPicPr>
        <p:blipFill>
          <a:blip r:embed="rId5">
            <a:alphaModFix/>
          </a:blip>
          <a:stretch>
            <a:fillRect/>
          </a:stretch>
        </p:blipFill>
        <p:spPr>
          <a:xfrm>
            <a:off x="6060100" y="1329997"/>
            <a:ext cx="1075975" cy="1075975"/>
          </a:xfrm>
          <a:prstGeom prst="rect">
            <a:avLst/>
          </a:prstGeom>
          <a:noFill/>
          <a:ln>
            <a:noFill/>
          </a:ln>
        </p:spPr>
      </p:pic>
      <p:cxnSp>
        <p:nvCxnSpPr>
          <p:cNvPr id="294" name="Google Shape;294;p30"/>
          <p:cNvCxnSpPr/>
          <p:nvPr/>
        </p:nvCxnSpPr>
        <p:spPr>
          <a:xfrm>
            <a:off x="7321475" y="1962000"/>
            <a:ext cx="595200" cy="0"/>
          </a:xfrm>
          <a:prstGeom prst="straightConnector1">
            <a:avLst/>
          </a:prstGeom>
          <a:noFill/>
          <a:ln cap="flat" cmpd="sng" w="9525">
            <a:solidFill>
              <a:srgbClr val="FFFFFF"/>
            </a:solidFill>
            <a:prstDash val="solid"/>
            <a:round/>
            <a:headEnd len="med" w="med" type="none"/>
            <a:tailEnd len="med" w="med" type="triangle"/>
          </a:ln>
        </p:spPr>
      </p:cxnSp>
      <p:cxnSp>
        <p:nvCxnSpPr>
          <p:cNvPr id="295" name="Google Shape;295;p30"/>
          <p:cNvCxnSpPr/>
          <p:nvPr/>
        </p:nvCxnSpPr>
        <p:spPr>
          <a:xfrm>
            <a:off x="5264075" y="1962000"/>
            <a:ext cx="595200" cy="0"/>
          </a:xfrm>
          <a:prstGeom prst="straightConnector1">
            <a:avLst/>
          </a:prstGeom>
          <a:noFill/>
          <a:ln cap="flat" cmpd="sng" w="9525">
            <a:solidFill>
              <a:srgbClr val="FFFFFF"/>
            </a:solidFill>
            <a:prstDash val="solid"/>
            <a:round/>
            <a:headEnd len="med" w="med" type="none"/>
            <a:tailEnd len="med" w="med" type="triangle"/>
          </a:ln>
        </p:spPr>
      </p:cxnSp>
      <p:pic>
        <p:nvPicPr>
          <p:cNvPr id="296" name="Google Shape;296;p30"/>
          <p:cNvPicPr preferRelativeResize="0"/>
          <p:nvPr/>
        </p:nvPicPr>
        <p:blipFill>
          <a:blip r:embed="rId4">
            <a:alphaModFix/>
          </a:blip>
          <a:stretch>
            <a:fillRect/>
          </a:stretch>
        </p:blipFill>
        <p:spPr>
          <a:xfrm>
            <a:off x="8166745" y="1654192"/>
            <a:ext cx="615617" cy="615601"/>
          </a:xfrm>
          <a:prstGeom prst="rect">
            <a:avLst/>
          </a:prstGeom>
          <a:noFill/>
          <a:ln>
            <a:noFill/>
          </a:ln>
        </p:spPr>
      </p:pic>
      <p:sp>
        <p:nvSpPr>
          <p:cNvPr id="297" name="Google Shape;297;p30"/>
          <p:cNvSpPr txBox="1"/>
          <p:nvPr/>
        </p:nvSpPr>
        <p:spPr>
          <a:xfrm>
            <a:off x="-156712" y="2269800"/>
            <a:ext cx="1683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ORIGINAL /</a:t>
            </a:r>
            <a:endParaRPr sz="10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000">
                <a:solidFill>
                  <a:srgbClr val="FFFFFF"/>
                </a:solidFill>
                <a:latin typeface="Montserrat"/>
                <a:ea typeface="Montserrat"/>
                <a:cs typeface="Montserrat"/>
                <a:sym typeface="Montserrat"/>
              </a:rPr>
              <a:t>COPY /</a:t>
            </a:r>
            <a:endParaRPr sz="10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000">
                <a:solidFill>
                  <a:srgbClr val="FFFFFF"/>
                </a:solidFill>
                <a:latin typeface="Montserrat"/>
                <a:ea typeface="Montserrat"/>
                <a:cs typeface="Montserrat"/>
                <a:sym typeface="Montserrat"/>
              </a:rPr>
              <a:t>COMPILATION</a:t>
            </a:r>
            <a:endParaRPr sz="1000">
              <a:solidFill>
                <a:srgbClr val="FFFFFF"/>
              </a:solidFill>
              <a:latin typeface="Montserrat"/>
              <a:ea typeface="Montserrat"/>
              <a:cs typeface="Montserrat"/>
              <a:sym typeface="Montserrat"/>
            </a:endParaRPr>
          </a:p>
        </p:txBody>
      </p:sp>
      <p:sp>
        <p:nvSpPr>
          <p:cNvPr id="298" name="Google Shape;298;p30"/>
          <p:cNvSpPr txBox="1"/>
          <p:nvPr/>
        </p:nvSpPr>
        <p:spPr>
          <a:xfrm>
            <a:off x="7615688" y="2269800"/>
            <a:ext cx="1683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COPY /</a:t>
            </a:r>
            <a:endParaRPr sz="10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000">
                <a:solidFill>
                  <a:srgbClr val="FFFFFF"/>
                </a:solidFill>
                <a:latin typeface="Montserrat"/>
                <a:ea typeface="Montserrat"/>
                <a:cs typeface="Montserrat"/>
                <a:sym typeface="Montserrat"/>
              </a:rPr>
              <a:t>COMPILATION</a:t>
            </a:r>
            <a:endParaRPr sz="1000">
              <a:solidFill>
                <a:srgbClr val="FFFFFF"/>
              </a:solidFill>
              <a:latin typeface="Montserrat"/>
              <a:ea typeface="Montserrat"/>
              <a:cs typeface="Montserrat"/>
              <a:sym typeface="Montserrat"/>
            </a:endParaRPr>
          </a:p>
        </p:txBody>
      </p:sp>
      <p:sp>
        <p:nvSpPr>
          <p:cNvPr id="299" name="Google Shape;299;p30"/>
          <p:cNvSpPr/>
          <p:nvPr/>
        </p:nvSpPr>
        <p:spPr>
          <a:xfrm>
            <a:off x="1957250" y="4456525"/>
            <a:ext cx="2449200" cy="4002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ALLOWS MUSIC SWAPPING</a:t>
            </a:r>
            <a:endParaRPr sz="10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31"/>
          <p:cNvPicPr preferRelativeResize="0"/>
          <p:nvPr/>
        </p:nvPicPr>
        <p:blipFill>
          <a:blip r:embed="rId3">
            <a:alphaModFix amt="30000"/>
          </a:blip>
          <a:stretch>
            <a:fillRect/>
          </a:stretch>
        </p:blipFill>
        <p:spPr>
          <a:xfrm>
            <a:off x="0" y="-952500"/>
            <a:ext cx="9144000" cy="6096000"/>
          </a:xfrm>
          <a:prstGeom prst="rect">
            <a:avLst/>
          </a:prstGeom>
          <a:noFill/>
          <a:ln>
            <a:noFill/>
          </a:ln>
        </p:spPr>
      </p:pic>
      <p:graphicFrame>
        <p:nvGraphicFramePr>
          <p:cNvPr id="305" name="Google Shape;305;p31"/>
          <p:cNvGraphicFramePr/>
          <p:nvPr/>
        </p:nvGraphicFramePr>
        <p:xfrm>
          <a:off x="1488525" y="1247075"/>
          <a:ext cx="3000000" cy="3000000"/>
        </p:xfrm>
        <a:graphic>
          <a:graphicData uri="http://schemas.openxmlformats.org/drawingml/2006/table">
            <a:tbl>
              <a:tblPr>
                <a:noFill/>
                <a:tableStyleId>{A0DB7C54-8792-41D0-B73C-D22D646FAC31}</a:tableStyleId>
              </a:tblPr>
              <a:tblGrid>
                <a:gridCol w="2055650"/>
                <a:gridCol w="2055650"/>
                <a:gridCol w="2055650"/>
              </a:tblGrid>
              <a:tr h="387625">
                <a:tc>
                  <a:txBody>
                    <a:bodyPr/>
                    <a:lstStyle/>
                    <a:p>
                      <a:pPr indent="0" lvl="0" marL="0" rtl="0" algn="ctr">
                        <a:spcBef>
                          <a:spcPts val="0"/>
                        </a:spcBef>
                        <a:spcAft>
                          <a:spcPts val="0"/>
                        </a:spcAft>
                        <a:buNone/>
                      </a:pPr>
                      <a:r>
                        <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latin typeface="Montserrat"/>
                          <a:ea typeface="Montserrat"/>
                          <a:cs typeface="Montserrat"/>
                          <a:sym typeface="Montserrat"/>
                        </a:rPr>
                        <a:t>IMMATERIAL</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latin typeface="Montserrat"/>
                          <a:ea typeface="Montserrat"/>
                          <a:cs typeface="Montserrat"/>
                          <a:sym typeface="Montserrat"/>
                        </a:rPr>
                        <a:t>MATERIAL</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SUPPORT</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MP3</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CDs</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CONTENT</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FREE</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PAID</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TAXATION (COPYRIGHT)</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NO</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YES</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ADVERTISING</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NO</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NO</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AVAILABILITY</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ON DEMAND</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ON DEMAND</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QUALITY</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LOW (DIGITAL)</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HIGH (DIGITAL)</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DUPLICABILITY</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1 : 1, T=0</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1 : 1, T&gt;0</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THIRD PARTIES</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P2P</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DISTRIBUTORS</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bl>
          </a:graphicData>
        </a:graphic>
      </p:graphicFrame>
      <p:sp>
        <p:nvSpPr>
          <p:cNvPr id="306" name="Google Shape;306;p31"/>
          <p:cNvSpPr txBox="1"/>
          <p:nvPr/>
        </p:nvSpPr>
        <p:spPr>
          <a:xfrm>
            <a:off x="326550" y="345300"/>
            <a:ext cx="33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WEB1</a:t>
            </a:r>
            <a:r>
              <a:rPr lang="en">
                <a:solidFill>
                  <a:srgbClr val="FFFFFF"/>
                </a:solidFill>
                <a:latin typeface="Montserrat"/>
                <a:ea typeface="Montserrat"/>
                <a:cs typeface="Montserrat"/>
                <a:sym typeface="Montserrat"/>
              </a:rPr>
              <a:t> MUSICAL CONTENT</a:t>
            </a:r>
            <a:endParaRPr>
              <a:solidFill>
                <a:srgbClr val="FFFFFF"/>
              </a:solidFill>
              <a:latin typeface="Montserrat"/>
              <a:ea typeface="Montserrat"/>
              <a:cs typeface="Montserrat"/>
              <a:sym typeface="Montserrat"/>
            </a:endParaRPr>
          </a:p>
        </p:txBody>
      </p:sp>
      <p:pic>
        <p:nvPicPr>
          <p:cNvPr id="307" name="Google Shape;307;p31"/>
          <p:cNvPicPr preferRelativeResize="0"/>
          <p:nvPr/>
        </p:nvPicPr>
        <p:blipFill>
          <a:blip r:embed="rId4">
            <a:alphaModFix/>
          </a:blip>
          <a:stretch>
            <a:fillRect/>
          </a:stretch>
        </p:blipFill>
        <p:spPr>
          <a:xfrm>
            <a:off x="6223400" y="353100"/>
            <a:ext cx="722525" cy="722525"/>
          </a:xfrm>
          <a:prstGeom prst="rect">
            <a:avLst/>
          </a:prstGeom>
          <a:noFill/>
          <a:ln>
            <a:noFill/>
          </a:ln>
        </p:spPr>
      </p:pic>
      <p:pic>
        <p:nvPicPr>
          <p:cNvPr id="308" name="Google Shape;308;p31"/>
          <p:cNvPicPr preferRelativeResize="0"/>
          <p:nvPr/>
        </p:nvPicPr>
        <p:blipFill>
          <a:blip r:embed="rId5">
            <a:alphaModFix/>
          </a:blip>
          <a:stretch>
            <a:fillRect/>
          </a:stretch>
        </p:blipFill>
        <p:spPr>
          <a:xfrm>
            <a:off x="4210725" y="353100"/>
            <a:ext cx="722525" cy="722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1374150"/>
            <a:ext cx="8520600" cy="162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HAVE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YOU INSTALLED</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METAMASK?</a:t>
            </a:r>
            <a:endParaRPr>
              <a:solidFill>
                <a:srgbClr val="FFFFFF"/>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32"/>
          <p:cNvPicPr preferRelativeResize="0"/>
          <p:nvPr/>
        </p:nvPicPr>
        <p:blipFill>
          <a:blip r:embed="rId3">
            <a:alphaModFix amt="23000"/>
          </a:blip>
          <a:stretch>
            <a:fillRect/>
          </a:stretch>
        </p:blipFill>
        <p:spPr>
          <a:xfrm>
            <a:off x="0" y="0"/>
            <a:ext cx="9144000" cy="5143500"/>
          </a:xfrm>
          <a:prstGeom prst="rect">
            <a:avLst/>
          </a:prstGeom>
          <a:noFill/>
          <a:ln>
            <a:noFill/>
          </a:ln>
        </p:spPr>
      </p:pic>
      <p:sp>
        <p:nvSpPr>
          <p:cNvPr id="314" name="Google Shape;314;p32"/>
          <p:cNvSpPr txBox="1"/>
          <p:nvPr/>
        </p:nvSpPr>
        <p:spPr>
          <a:xfrm>
            <a:off x="2917350" y="345300"/>
            <a:ext cx="330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WEB1</a:t>
            </a:r>
            <a:r>
              <a:rPr lang="en">
                <a:solidFill>
                  <a:srgbClr val="FFFFFF"/>
                </a:solidFill>
                <a:latin typeface="Montserrat"/>
                <a:ea typeface="Montserrat"/>
                <a:cs typeface="Montserrat"/>
                <a:sym typeface="Montserrat"/>
              </a:rPr>
              <a:t> - DIGITAL MUSIC ECONOMY</a:t>
            </a:r>
            <a:endParaRPr>
              <a:solidFill>
                <a:srgbClr val="FFFFFF"/>
              </a:solidFill>
              <a:latin typeface="Montserrat"/>
              <a:ea typeface="Montserrat"/>
              <a:cs typeface="Montserrat"/>
              <a:sym typeface="Montserrat"/>
            </a:endParaRPr>
          </a:p>
        </p:txBody>
      </p:sp>
      <p:pic>
        <p:nvPicPr>
          <p:cNvPr id="315" name="Google Shape;315;p32"/>
          <p:cNvPicPr preferRelativeResize="0"/>
          <p:nvPr/>
        </p:nvPicPr>
        <p:blipFill>
          <a:blip r:embed="rId4">
            <a:alphaModFix/>
          </a:blip>
          <a:stretch>
            <a:fillRect/>
          </a:stretch>
        </p:blipFill>
        <p:spPr>
          <a:xfrm>
            <a:off x="791828" y="2477250"/>
            <a:ext cx="395900" cy="351350"/>
          </a:xfrm>
          <a:prstGeom prst="rect">
            <a:avLst/>
          </a:prstGeom>
          <a:noFill/>
          <a:ln>
            <a:noFill/>
          </a:ln>
        </p:spPr>
      </p:pic>
      <p:sp>
        <p:nvSpPr>
          <p:cNvPr id="316" name="Google Shape;316;p32"/>
          <p:cNvSpPr txBox="1"/>
          <p:nvPr/>
        </p:nvSpPr>
        <p:spPr>
          <a:xfrm>
            <a:off x="1187721" y="2551800"/>
            <a:ext cx="878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FFFF"/>
                </a:solidFill>
                <a:latin typeface="Montserrat"/>
                <a:ea typeface="Montserrat"/>
                <a:cs typeface="Montserrat"/>
                <a:sym typeface="Montserrat"/>
              </a:rPr>
              <a:t>SUPPLIERS</a:t>
            </a:r>
            <a:endParaRPr sz="800">
              <a:solidFill>
                <a:srgbClr val="FFFFFF"/>
              </a:solidFill>
              <a:latin typeface="Montserrat"/>
              <a:ea typeface="Montserrat"/>
              <a:cs typeface="Montserrat"/>
              <a:sym typeface="Montserrat"/>
            </a:endParaRPr>
          </a:p>
        </p:txBody>
      </p:sp>
      <p:sp>
        <p:nvSpPr>
          <p:cNvPr id="317" name="Google Shape;317;p32"/>
          <p:cNvSpPr/>
          <p:nvPr/>
        </p:nvSpPr>
        <p:spPr>
          <a:xfrm>
            <a:off x="582725" y="3178403"/>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INSTRUMENTS</a:t>
            </a:r>
            <a:endParaRPr sz="800">
              <a:latin typeface="Montserrat"/>
              <a:ea typeface="Montserrat"/>
              <a:cs typeface="Montserrat"/>
              <a:sym typeface="Montserrat"/>
            </a:endParaRPr>
          </a:p>
        </p:txBody>
      </p:sp>
      <p:sp>
        <p:nvSpPr>
          <p:cNvPr id="318" name="Google Shape;318;p32"/>
          <p:cNvSpPr/>
          <p:nvPr/>
        </p:nvSpPr>
        <p:spPr>
          <a:xfrm>
            <a:off x="582725" y="3484416"/>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HW / SW</a:t>
            </a:r>
            <a:endParaRPr sz="800">
              <a:latin typeface="Montserrat"/>
              <a:ea typeface="Montserrat"/>
              <a:cs typeface="Montserrat"/>
              <a:sym typeface="Montserrat"/>
            </a:endParaRPr>
          </a:p>
        </p:txBody>
      </p:sp>
      <p:sp>
        <p:nvSpPr>
          <p:cNvPr id="319" name="Google Shape;319;p32"/>
          <p:cNvSpPr/>
          <p:nvPr/>
        </p:nvSpPr>
        <p:spPr>
          <a:xfrm>
            <a:off x="582725" y="2872375"/>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GENERAL COSTS</a:t>
            </a:r>
            <a:endParaRPr sz="800">
              <a:latin typeface="Montserrat"/>
              <a:ea typeface="Montserrat"/>
              <a:cs typeface="Montserrat"/>
              <a:sym typeface="Montserrat"/>
            </a:endParaRPr>
          </a:p>
        </p:txBody>
      </p:sp>
      <p:sp>
        <p:nvSpPr>
          <p:cNvPr id="320" name="Google Shape;320;p32"/>
          <p:cNvSpPr/>
          <p:nvPr/>
        </p:nvSpPr>
        <p:spPr>
          <a:xfrm>
            <a:off x="2303850" y="224815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INSTRUMENTS</a:t>
            </a:r>
            <a:endParaRPr sz="800">
              <a:latin typeface="Montserrat"/>
              <a:ea typeface="Montserrat"/>
              <a:cs typeface="Montserrat"/>
              <a:sym typeface="Montserrat"/>
            </a:endParaRPr>
          </a:p>
        </p:txBody>
      </p:sp>
      <p:sp>
        <p:nvSpPr>
          <p:cNvPr id="321" name="Google Shape;321;p32"/>
          <p:cNvSpPr/>
          <p:nvPr/>
        </p:nvSpPr>
        <p:spPr>
          <a:xfrm>
            <a:off x="2303850" y="285775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SKILLS</a:t>
            </a:r>
            <a:endParaRPr sz="800">
              <a:latin typeface="Montserrat"/>
              <a:ea typeface="Montserrat"/>
              <a:cs typeface="Montserrat"/>
              <a:sym typeface="Montserrat"/>
            </a:endParaRPr>
          </a:p>
        </p:txBody>
      </p:sp>
      <p:sp>
        <p:nvSpPr>
          <p:cNvPr id="322" name="Google Shape;322;p32"/>
          <p:cNvSpPr/>
          <p:nvPr/>
        </p:nvSpPr>
        <p:spPr>
          <a:xfrm>
            <a:off x="2303850" y="3162553"/>
            <a:ext cx="1483500" cy="252900"/>
          </a:xfrm>
          <a:prstGeom prst="roundRect">
            <a:avLst>
              <a:gd fmla="val 16667" name="adj"/>
            </a:avLst>
          </a:prstGeom>
          <a:gradFill>
            <a:gsLst>
              <a:gs pos="0">
                <a:srgbClr val="00FFFF"/>
              </a:gs>
              <a:gs pos="100000">
                <a:srgbClr val="FFFFFF"/>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COPYRIGHTS</a:t>
            </a:r>
            <a:endParaRPr sz="800">
              <a:latin typeface="Montserrat"/>
              <a:ea typeface="Montserrat"/>
              <a:cs typeface="Montserrat"/>
              <a:sym typeface="Montserrat"/>
            </a:endParaRPr>
          </a:p>
        </p:txBody>
      </p:sp>
      <p:sp>
        <p:nvSpPr>
          <p:cNvPr id="323" name="Google Shape;323;p32"/>
          <p:cNvSpPr/>
          <p:nvPr/>
        </p:nvSpPr>
        <p:spPr>
          <a:xfrm>
            <a:off x="2303850" y="3468578"/>
            <a:ext cx="1483500" cy="252900"/>
          </a:xfrm>
          <a:prstGeom prst="roundRect">
            <a:avLst>
              <a:gd fmla="val 16667" name="adj"/>
            </a:avLst>
          </a:prstGeom>
          <a:gradFill>
            <a:gsLst>
              <a:gs pos="0">
                <a:srgbClr val="00FFFF"/>
              </a:gs>
              <a:gs pos="100000">
                <a:srgbClr val="FFFFFF"/>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ROYALTIES</a:t>
            </a:r>
            <a:endParaRPr sz="800">
              <a:latin typeface="Montserrat"/>
              <a:ea typeface="Montserrat"/>
              <a:cs typeface="Montserrat"/>
              <a:sym typeface="Montserrat"/>
            </a:endParaRPr>
          </a:p>
        </p:txBody>
      </p:sp>
      <p:sp>
        <p:nvSpPr>
          <p:cNvPr id="324" name="Google Shape;324;p32"/>
          <p:cNvSpPr/>
          <p:nvPr/>
        </p:nvSpPr>
        <p:spPr>
          <a:xfrm>
            <a:off x="2303850" y="3774603"/>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RECORDINGS</a:t>
            </a:r>
            <a:endParaRPr sz="800">
              <a:latin typeface="Montserrat"/>
              <a:ea typeface="Montserrat"/>
              <a:cs typeface="Montserrat"/>
              <a:sym typeface="Montserrat"/>
            </a:endParaRPr>
          </a:p>
        </p:txBody>
      </p:sp>
      <p:sp>
        <p:nvSpPr>
          <p:cNvPr id="325" name="Google Shape;325;p32"/>
          <p:cNvSpPr/>
          <p:nvPr/>
        </p:nvSpPr>
        <p:spPr>
          <a:xfrm>
            <a:off x="3927875" y="1943350"/>
            <a:ext cx="1483500" cy="252900"/>
          </a:xfrm>
          <a:prstGeom prst="roundRect">
            <a:avLst>
              <a:gd fmla="val 16667" name="adj"/>
            </a:avLst>
          </a:prstGeom>
          <a:gradFill>
            <a:gsLst>
              <a:gs pos="0">
                <a:srgbClr val="FF9900"/>
              </a:gs>
              <a:gs pos="100000">
                <a:srgbClr val="FFFFFF"/>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STUDIO</a:t>
            </a:r>
            <a:endParaRPr sz="800">
              <a:latin typeface="Montserrat"/>
              <a:ea typeface="Montserrat"/>
              <a:cs typeface="Montserrat"/>
              <a:sym typeface="Montserrat"/>
            </a:endParaRPr>
          </a:p>
        </p:txBody>
      </p:sp>
      <p:sp>
        <p:nvSpPr>
          <p:cNvPr id="326" name="Google Shape;326;p32"/>
          <p:cNvSpPr/>
          <p:nvPr/>
        </p:nvSpPr>
        <p:spPr>
          <a:xfrm>
            <a:off x="3927875" y="255295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COPIES</a:t>
            </a:r>
            <a:endParaRPr sz="800">
              <a:latin typeface="Montserrat"/>
              <a:ea typeface="Montserrat"/>
              <a:cs typeface="Montserrat"/>
              <a:sym typeface="Montserrat"/>
            </a:endParaRPr>
          </a:p>
        </p:txBody>
      </p:sp>
      <p:sp>
        <p:nvSpPr>
          <p:cNvPr id="327" name="Google Shape;327;p32"/>
          <p:cNvSpPr/>
          <p:nvPr/>
        </p:nvSpPr>
        <p:spPr>
          <a:xfrm>
            <a:off x="3927875" y="224815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PROMO</a:t>
            </a:r>
            <a:endParaRPr sz="800">
              <a:latin typeface="Montserrat"/>
              <a:ea typeface="Montserrat"/>
              <a:cs typeface="Montserrat"/>
              <a:sym typeface="Montserrat"/>
            </a:endParaRPr>
          </a:p>
        </p:txBody>
      </p:sp>
      <p:sp>
        <p:nvSpPr>
          <p:cNvPr id="328" name="Google Shape;328;p32"/>
          <p:cNvSpPr/>
          <p:nvPr/>
        </p:nvSpPr>
        <p:spPr>
          <a:xfrm>
            <a:off x="3927875" y="285775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TOUR</a:t>
            </a:r>
            <a:endParaRPr sz="800">
              <a:latin typeface="Montserrat"/>
              <a:ea typeface="Montserrat"/>
              <a:cs typeface="Montserrat"/>
              <a:sym typeface="Montserrat"/>
            </a:endParaRPr>
          </a:p>
        </p:txBody>
      </p:sp>
      <p:sp>
        <p:nvSpPr>
          <p:cNvPr id="329" name="Google Shape;329;p32"/>
          <p:cNvSpPr/>
          <p:nvPr/>
        </p:nvSpPr>
        <p:spPr>
          <a:xfrm>
            <a:off x="3927875" y="3162553"/>
            <a:ext cx="1483500" cy="252900"/>
          </a:xfrm>
          <a:prstGeom prst="roundRect">
            <a:avLst>
              <a:gd fmla="val 16667" name="adj"/>
            </a:avLst>
          </a:prstGeom>
          <a:gradFill>
            <a:gsLst>
              <a:gs pos="0">
                <a:srgbClr val="00FFFF"/>
              </a:gs>
              <a:gs pos="100000">
                <a:srgbClr val="FFFFFF"/>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ROYALTIES</a:t>
            </a:r>
            <a:endParaRPr sz="800">
              <a:latin typeface="Montserrat"/>
              <a:ea typeface="Montserrat"/>
              <a:cs typeface="Montserrat"/>
              <a:sym typeface="Montserrat"/>
            </a:endParaRPr>
          </a:p>
        </p:txBody>
      </p:sp>
      <p:sp>
        <p:nvSpPr>
          <p:cNvPr id="330" name="Google Shape;330;p32"/>
          <p:cNvSpPr/>
          <p:nvPr/>
        </p:nvSpPr>
        <p:spPr>
          <a:xfrm>
            <a:off x="3927875" y="3469803"/>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TICKET FEES</a:t>
            </a:r>
            <a:endParaRPr sz="800">
              <a:latin typeface="Montserrat"/>
              <a:ea typeface="Montserrat"/>
              <a:cs typeface="Montserrat"/>
              <a:sym typeface="Montserrat"/>
            </a:endParaRPr>
          </a:p>
        </p:txBody>
      </p:sp>
      <p:sp>
        <p:nvSpPr>
          <p:cNvPr id="331" name="Google Shape;331;p32"/>
          <p:cNvSpPr/>
          <p:nvPr/>
        </p:nvSpPr>
        <p:spPr>
          <a:xfrm>
            <a:off x="7175075" y="2534625"/>
            <a:ext cx="1483500" cy="252900"/>
          </a:xfrm>
          <a:prstGeom prst="roundRect">
            <a:avLst>
              <a:gd fmla="val 16667" name="adj"/>
            </a:avLst>
          </a:prstGeom>
          <a:gradFill>
            <a:gsLst>
              <a:gs pos="0">
                <a:srgbClr val="FF9900"/>
              </a:gs>
              <a:gs pos="100000">
                <a:srgbClr val="FFFFFF"/>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ALBUM PRICE</a:t>
            </a:r>
            <a:endParaRPr sz="800">
              <a:latin typeface="Montserrat"/>
              <a:ea typeface="Montserrat"/>
              <a:cs typeface="Montserrat"/>
              <a:sym typeface="Montserrat"/>
            </a:endParaRPr>
          </a:p>
        </p:txBody>
      </p:sp>
      <p:sp>
        <p:nvSpPr>
          <p:cNvPr id="332" name="Google Shape;332;p32"/>
          <p:cNvSpPr/>
          <p:nvPr/>
        </p:nvSpPr>
        <p:spPr>
          <a:xfrm>
            <a:off x="7175075" y="2839425"/>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TICKETS</a:t>
            </a:r>
            <a:endParaRPr sz="800">
              <a:latin typeface="Montserrat"/>
              <a:ea typeface="Montserrat"/>
              <a:cs typeface="Montserrat"/>
              <a:sym typeface="Montserrat"/>
            </a:endParaRPr>
          </a:p>
        </p:txBody>
      </p:sp>
      <p:sp>
        <p:nvSpPr>
          <p:cNvPr id="333" name="Google Shape;333;p32"/>
          <p:cNvSpPr/>
          <p:nvPr/>
        </p:nvSpPr>
        <p:spPr>
          <a:xfrm>
            <a:off x="7175075" y="3144228"/>
            <a:ext cx="1483500" cy="252900"/>
          </a:xfrm>
          <a:prstGeom prst="roundRect">
            <a:avLst>
              <a:gd fmla="val 16667" name="adj"/>
            </a:avLst>
          </a:prstGeom>
          <a:gradFill>
            <a:gsLst>
              <a:gs pos="0">
                <a:srgbClr val="00FFFF"/>
              </a:gs>
              <a:gs pos="100000">
                <a:srgbClr val="FFFFFF"/>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COPY OWNERSHIP</a:t>
            </a:r>
            <a:endParaRPr sz="800">
              <a:latin typeface="Montserrat"/>
              <a:ea typeface="Montserrat"/>
              <a:cs typeface="Montserrat"/>
              <a:sym typeface="Montserrat"/>
            </a:endParaRPr>
          </a:p>
        </p:txBody>
      </p:sp>
      <p:sp>
        <p:nvSpPr>
          <p:cNvPr id="334" name="Google Shape;334;p32"/>
          <p:cNvSpPr/>
          <p:nvPr/>
        </p:nvSpPr>
        <p:spPr>
          <a:xfrm>
            <a:off x="7175075" y="3753828"/>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LIVE EXPERIENCE</a:t>
            </a:r>
            <a:endParaRPr sz="800">
              <a:latin typeface="Montserrat"/>
              <a:ea typeface="Montserrat"/>
              <a:cs typeface="Montserrat"/>
              <a:sym typeface="Montserrat"/>
            </a:endParaRPr>
          </a:p>
        </p:txBody>
      </p:sp>
      <p:sp>
        <p:nvSpPr>
          <p:cNvPr id="335" name="Google Shape;335;p32"/>
          <p:cNvSpPr/>
          <p:nvPr/>
        </p:nvSpPr>
        <p:spPr>
          <a:xfrm>
            <a:off x="7175075" y="4058628"/>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AFFILIATION</a:t>
            </a:r>
            <a:endParaRPr sz="800">
              <a:latin typeface="Montserrat"/>
              <a:ea typeface="Montserrat"/>
              <a:cs typeface="Montserrat"/>
              <a:sym typeface="Montserrat"/>
            </a:endParaRPr>
          </a:p>
        </p:txBody>
      </p:sp>
      <p:sp>
        <p:nvSpPr>
          <p:cNvPr id="336" name="Google Shape;336;p32"/>
          <p:cNvSpPr/>
          <p:nvPr/>
        </p:nvSpPr>
        <p:spPr>
          <a:xfrm>
            <a:off x="7175075" y="4363428"/>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ONLINE </a:t>
            </a:r>
            <a:endParaRPr sz="800">
              <a:latin typeface="Montserrat"/>
              <a:ea typeface="Montserrat"/>
              <a:cs typeface="Montserrat"/>
              <a:sym typeface="Montserrat"/>
            </a:endParaRPr>
          </a:p>
          <a:p>
            <a:pPr indent="0" lvl="0" marL="0" rtl="0" algn="ctr">
              <a:spcBef>
                <a:spcPts val="0"/>
              </a:spcBef>
              <a:spcAft>
                <a:spcPts val="0"/>
              </a:spcAft>
              <a:buNone/>
            </a:pPr>
            <a:r>
              <a:rPr lang="en" sz="800">
                <a:latin typeface="Montserrat"/>
                <a:ea typeface="Montserrat"/>
                <a:cs typeface="Montserrat"/>
                <a:sym typeface="Montserrat"/>
              </a:rPr>
              <a:t>COMMUNITY</a:t>
            </a:r>
            <a:endParaRPr sz="800">
              <a:latin typeface="Montserrat"/>
              <a:ea typeface="Montserrat"/>
              <a:cs typeface="Montserrat"/>
              <a:sym typeface="Montserrat"/>
            </a:endParaRPr>
          </a:p>
        </p:txBody>
      </p:sp>
      <p:pic>
        <p:nvPicPr>
          <p:cNvPr id="337" name="Google Shape;337;p32"/>
          <p:cNvPicPr preferRelativeResize="0"/>
          <p:nvPr/>
        </p:nvPicPr>
        <p:blipFill>
          <a:blip r:embed="rId4">
            <a:alphaModFix/>
          </a:blip>
          <a:stretch>
            <a:fillRect/>
          </a:stretch>
        </p:blipFill>
        <p:spPr>
          <a:xfrm>
            <a:off x="5815478" y="2156550"/>
            <a:ext cx="395900" cy="351350"/>
          </a:xfrm>
          <a:prstGeom prst="rect">
            <a:avLst/>
          </a:prstGeom>
          <a:noFill/>
          <a:ln>
            <a:noFill/>
          </a:ln>
        </p:spPr>
      </p:pic>
      <p:sp>
        <p:nvSpPr>
          <p:cNvPr id="338" name="Google Shape;338;p32"/>
          <p:cNvSpPr txBox="1"/>
          <p:nvPr/>
        </p:nvSpPr>
        <p:spPr>
          <a:xfrm>
            <a:off x="6211371" y="2231900"/>
            <a:ext cx="82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FFFF"/>
                </a:solidFill>
                <a:latin typeface="Montserrat"/>
                <a:ea typeface="Montserrat"/>
                <a:cs typeface="Montserrat"/>
                <a:sym typeface="Montserrat"/>
              </a:rPr>
              <a:t>SPACES</a:t>
            </a:r>
            <a:endParaRPr sz="800">
              <a:solidFill>
                <a:srgbClr val="FFFFFF"/>
              </a:solidFill>
              <a:latin typeface="Montserrat"/>
              <a:ea typeface="Montserrat"/>
              <a:cs typeface="Montserrat"/>
              <a:sym typeface="Montserrat"/>
            </a:endParaRPr>
          </a:p>
        </p:txBody>
      </p:sp>
      <p:sp>
        <p:nvSpPr>
          <p:cNvPr id="339" name="Google Shape;339;p32"/>
          <p:cNvSpPr/>
          <p:nvPr/>
        </p:nvSpPr>
        <p:spPr>
          <a:xfrm>
            <a:off x="5551475" y="255980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GENERAL COSTS</a:t>
            </a:r>
            <a:endParaRPr sz="800">
              <a:latin typeface="Montserrat"/>
              <a:ea typeface="Montserrat"/>
              <a:cs typeface="Montserrat"/>
              <a:sym typeface="Montserrat"/>
            </a:endParaRPr>
          </a:p>
        </p:txBody>
      </p:sp>
      <p:sp>
        <p:nvSpPr>
          <p:cNvPr id="340" name="Google Shape;340;p32"/>
          <p:cNvSpPr/>
          <p:nvPr/>
        </p:nvSpPr>
        <p:spPr>
          <a:xfrm>
            <a:off x="5551475" y="286460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CACHETS</a:t>
            </a:r>
            <a:endParaRPr sz="800">
              <a:latin typeface="Montserrat"/>
              <a:ea typeface="Montserrat"/>
              <a:cs typeface="Montserrat"/>
              <a:sym typeface="Montserrat"/>
            </a:endParaRPr>
          </a:p>
        </p:txBody>
      </p:sp>
      <p:sp>
        <p:nvSpPr>
          <p:cNvPr id="341" name="Google Shape;341;p32"/>
          <p:cNvSpPr/>
          <p:nvPr/>
        </p:nvSpPr>
        <p:spPr>
          <a:xfrm>
            <a:off x="5551475" y="3169403"/>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TICKET FEES</a:t>
            </a:r>
            <a:endParaRPr sz="800">
              <a:latin typeface="Montserrat"/>
              <a:ea typeface="Montserrat"/>
              <a:cs typeface="Montserrat"/>
              <a:sym typeface="Montserrat"/>
            </a:endParaRPr>
          </a:p>
        </p:txBody>
      </p:sp>
      <p:sp>
        <p:nvSpPr>
          <p:cNvPr id="342" name="Google Shape;342;p32"/>
          <p:cNvSpPr/>
          <p:nvPr/>
        </p:nvSpPr>
        <p:spPr>
          <a:xfrm>
            <a:off x="5551475" y="3474203"/>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BAR / MERCH</a:t>
            </a:r>
            <a:endParaRPr sz="800">
              <a:latin typeface="Montserrat"/>
              <a:ea typeface="Montserrat"/>
              <a:cs typeface="Montserrat"/>
              <a:sym typeface="Montserrat"/>
            </a:endParaRPr>
          </a:p>
        </p:txBody>
      </p:sp>
      <p:pic>
        <p:nvPicPr>
          <p:cNvPr id="343" name="Google Shape;343;p32"/>
          <p:cNvPicPr preferRelativeResize="0"/>
          <p:nvPr/>
        </p:nvPicPr>
        <p:blipFill>
          <a:blip r:embed="rId4">
            <a:alphaModFix/>
          </a:blip>
          <a:stretch>
            <a:fillRect/>
          </a:stretch>
        </p:blipFill>
        <p:spPr>
          <a:xfrm>
            <a:off x="2490316" y="1851762"/>
            <a:ext cx="395900" cy="351350"/>
          </a:xfrm>
          <a:prstGeom prst="rect">
            <a:avLst/>
          </a:prstGeom>
          <a:noFill/>
          <a:ln>
            <a:noFill/>
          </a:ln>
        </p:spPr>
      </p:pic>
      <p:sp>
        <p:nvSpPr>
          <p:cNvPr id="344" name="Google Shape;344;p32"/>
          <p:cNvSpPr txBox="1"/>
          <p:nvPr/>
        </p:nvSpPr>
        <p:spPr>
          <a:xfrm>
            <a:off x="2886208" y="1926313"/>
            <a:ext cx="878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FFFF"/>
                </a:solidFill>
                <a:latin typeface="Montserrat"/>
                <a:ea typeface="Montserrat"/>
                <a:cs typeface="Montserrat"/>
                <a:sym typeface="Montserrat"/>
              </a:rPr>
              <a:t>CREATORS</a:t>
            </a:r>
            <a:endParaRPr sz="800">
              <a:solidFill>
                <a:srgbClr val="FFFFFF"/>
              </a:solidFill>
              <a:latin typeface="Montserrat"/>
              <a:ea typeface="Montserrat"/>
              <a:cs typeface="Montserrat"/>
              <a:sym typeface="Montserrat"/>
            </a:endParaRPr>
          </a:p>
        </p:txBody>
      </p:sp>
      <p:pic>
        <p:nvPicPr>
          <p:cNvPr id="345" name="Google Shape;345;p32"/>
          <p:cNvPicPr preferRelativeResize="0"/>
          <p:nvPr/>
        </p:nvPicPr>
        <p:blipFill>
          <a:blip r:embed="rId4">
            <a:alphaModFix/>
          </a:blip>
          <a:stretch>
            <a:fillRect/>
          </a:stretch>
        </p:blipFill>
        <p:spPr>
          <a:xfrm>
            <a:off x="4144978" y="1560987"/>
            <a:ext cx="395900" cy="351350"/>
          </a:xfrm>
          <a:prstGeom prst="rect">
            <a:avLst/>
          </a:prstGeom>
          <a:noFill/>
          <a:ln>
            <a:noFill/>
          </a:ln>
        </p:spPr>
      </p:pic>
      <p:sp>
        <p:nvSpPr>
          <p:cNvPr id="346" name="Google Shape;346;p32"/>
          <p:cNvSpPr txBox="1"/>
          <p:nvPr/>
        </p:nvSpPr>
        <p:spPr>
          <a:xfrm>
            <a:off x="4540881" y="1635550"/>
            <a:ext cx="1010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FFFF"/>
                </a:solidFill>
                <a:latin typeface="Montserrat"/>
                <a:ea typeface="Montserrat"/>
                <a:cs typeface="Montserrat"/>
                <a:sym typeface="Montserrat"/>
              </a:rPr>
              <a:t>MIDDLEMEN</a:t>
            </a:r>
            <a:endParaRPr sz="800">
              <a:solidFill>
                <a:srgbClr val="FFFFFF"/>
              </a:solidFill>
              <a:latin typeface="Montserrat"/>
              <a:ea typeface="Montserrat"/>
              <a:cs typeface="Montserrat"/>
              <a:sym typeface="Montserrat"/>
            </a:endParaRPr>
          </a:p>
        </p:txBody>
      </p:sp>
      <p:pic>
        <p:nvPicPr>
          <p:cNvPr id="347" name="Google Shape;347;p32"/>
          <p:cNvPicPr preferRelativeResize="0"/>
          <p:nvPr/>
        </p:nvPicPr>
        <p:blipFill>
          <a:blip r:embed="rId4">
            <a:alphaModFix/>
          </a:blip>
          <a:stretch>
            <a:fillRect/>
          </a:stretch>
        </p:blipFill>
        <p:spPr>
          <a:xfrm>
            <a:off x="7326403" y="1424625"/>
            <a:ext cx="395900" cy="351350"/>
          </a:xfrm>
          <a:prstGeom prst="rect">
            <a:avLst/>
          </a:prstGeom>
          <a:noFill/>
          <a:ln>
            <a:noFill/>
          </a:ln>
        </p:spPr>
      </p:pic>
      <p:sp>
        <p:nvSpPr>
          <p:cNvPr id="348" name="Google Shape;348;p32"/>
          <p:cNvSpPr txBox="1"/>
          <p:nvPr/>
        </p:nvSpPr>
        <p:spPr>
          <a:xfrm>
            <a:off x="7722296" y="1499175"/>
            <a:ext cx="878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FFFF"/>
                </a:solidFill>
                <a:latin typeface="Montserrat"/>
                <a:ea typeface="Montserrat"/>
                <a:cs typeface="Montserrat"/>
                <a:sym typeface="Montserrat"/>
              </a:rPr>
              <a:t>AUDIENCES</a:t>
            </a:r>
            <a:endParaRPr sz="800">
              <a:solidFill>
                <a:srgbClr val="FFFFFF"/>
              </a:solidFill>
              <a:latin typeface="Montserrat"/>
              <a:ea typeface="Montserrat"/>
              <a:cs typeface="Montserrat"/>
              <a:sym typeface="Montserrat"/>
            </a:endParaRPr>
          </a:p>
        </p:txBody>
      </p:sp>
      <p:sp>
        <p:nvSpPr>
          <p:cNvPr id="349" name="Google Shape;349;p32"/>
          <p:cNvSpPr/>
          <p:nvPr/>
        </p:nvSpPr>
        <p:spPr>
          <a:xfrm>
            <a:off x="582725" y="3790441"/>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AUDIO </a:t>
            </a:r>
            <a:r>
              <a:rPr lang="en" sz="800">
                <a:latin typeface="Montserrat"/>
                <a:ea typeface="Montserrat"/>
                <a:cs typeface="Montserrat"/>
                <a:sym typeface="Montserrat"/>
              </a:rPr>
              <a:t>DEVICES</a:t>
            </a:r>
            <a:endParaRPr sz="800">
              <a:latin typeface="Montserrat"/>
              <a:ea typeface="Montserrat"/>
              <a:cs typeface="Montserrat"/>
              <a:sym typeface="Montserrat"/>
            </a:endParaRPr>
          </a:p>
        </p:txBody>
      </p:sp>
      <p:sp>
        <p:nvSpPr>
          <p:cNvPr id="350" name="Google Shape;350;p32"/>
          <p:cNvSpPr/>
          <p:nvPr/>
        </p:nvSpPr>
        <p:spPr>
          <a:xfrm>
            <a:off x="2303850" y="4080004"/>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CACHETS</a:t>
            </a:r>
            <a:endParaRPr sz="800">
              <a:latin typeface="Montserrat"/>
              <a:ea typeface="Montserrat"/>
              <a:cs typeface="Montserrat"/>
              <a:sym typeface="Montserrat"/>
            </a:endParaRPr>
          </a:p>
        </p:txBody>
      </p:sp>
      <p:sp>
        <p:nvSpPr>
          <p:cNvPr id="351" name="Google Shape;351;p32"/>
          <p:cNvSpPr/>
          <p:nvPr/>
        </p:nvSpPr>
        <p:spPr>
          <a:xfrm>
            <a:off x="2304275" y="255295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HW / SW</a:t>
            </a:r>
            <a:endParaRPr sz="800">
              <a:latin typeface="Montserrat"/>
              <a:ea typeface="Montserrat"/>
              <a:cs typeface="Montserrat"/>
              <a:sym typeface="Montserrat"/>
            </a:endParaRPr>
          </a:p>
        </p:txBody>
      </p:sp>
      <p:sp>
        <p:nvSpPr>
          <p:cNvPr id="352" name="Google Shape;352;p32"/>
          <p:cNvSpPr/>
          <p:nvPr/>
        </p:nvSpPr>
        <p:spPr>
          <a:xfrm>
            <a:off x="7175075" y="3449028"/>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FREE DIGITAL COPIES</a:t>
            </a:r>
            <a:endParaRPr sz="800">
              <a:latin typeface="Montserrat"/>
              <a:ea typeface="Montserrat"/>
              <a:cs typeface="Montserrat"/>
              <a:sym typeface="Montserrat"/>
            </a:endParaRPr>
          </a:p>
        </p:txBody>
      </p:sp>
      <p:sp>
        <p:nvSpPr>
          <p:cNvPr id="353" name="Google Shape;353;p32"/>
          <p:cNvSpPr/>
          <p:nvPr/>
        </p:nvSpPr>
        <p:spPr>
          <a:xfrm>
            <a:off x="582725" y="831950"/>
            <a:ext cx="209700" cy="209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582725" y="1136750"/>
            <a:ext cx="209700" cy="2097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txBox="1"/>
          <p:nvPr/>
        </p:nvSpPr>
        <p:spPr>
          <a:xfrm>
            <a:off x="885175" y="767450"/>
            <a:ext cx="87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COSTS</a:t>
            </a:r>
            <a:endParaRPr sz="1000">
              <a:solidFill>
                <a:srgbClr val="FFFFFF"/>
              </a:solidFill>
              <a:latin typeface="Montserrat"/>
              <a:ea typeface="Montserrat"/>
              <a:cs typeface="Montserrat"/>
              <a:sym typeface="Montserrat"/>
            </a:endParaRPr>
          </a:p>
        </p:txBody>
      </p:sp>
      <p:sp>
        <p:nvSpPr>
          <p:cNvPr id="356" name="Google Shape;356;p32"/>
          <p:cNvSpPr txBox="1"/>
          <p:nvPr/>
        </p:nvSpPr>
        <p:spPr>
          <a:xfrm>
            <a:off x="885175" y="1072250"/>
            <a:ext cx="106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EARNINGS</a:t>
            </a:r>
            <a:endParaRPr sz="1000">
              <a:solidFill>
                <a:srgbClr val="FFFFFF"/>
              </a:solidFill>
              <a:latin typeface="Montserrat"/>
              <a:ea typeface="Montserrat"/>
              <a:cs typeface="Montserrat"/>
              <a:sym typeface="Montserrat"/>
            </a:endParaRPr>
          </a:p>
        </p:txBody>
      </p:sp>
      <p:sp>
        <p:nvSpPr>
          <p:cNvPr id="357" name="Google Shape;357;p32"/>
          <p:cNvSpPr/>
          <p:nvPr/>
        </p:nvSpPr>
        <p:spPr>
          <a:xfrm>
            <a:off x="582725" y="1441550"/>
            <a:ext cx="209700" cy="209700"/>
          </a:xfrm>
          <a:prstGeom prst="ellipse">
            <a:avLst/>
          </a:prstGeom>
          <a:gradFill>
            <a:gsLst>
              <a:gs pos="0">
                <a:srgbClr val="FFFFFF"/>
              </a:gs>
              <a:gs pos="100000">
                <a:srgbClr val="B3B3B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txBox="1"/>
          <p:nvPr/>
        </p:nvSpPr>
        <p:spPr>
          <a:xfrm>
            <a:off x="885175" y="1377050"/>
            <a:ext cx="70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FADING</a:t>
            </a:r>
            <a:endParaRPr sz="1000">
              <a:solidFill>
                <a:srgbClr val="FFFFFF"/>
              </a:solidFill>
              <a:latin typeface="Montserrat"/>
              <a:ea typeface="Montserrat"/>
              <a:cs typeface="Montserrat"/>
              <a:sym typeface="Montserrat"/>
            </a:endParaRPr>
          </a:p>
        </p:txBody>
      </p:sp>
      <p:sp>
        <p:nvSpPr>
          <p:cNvPr id="359" name="Google Shape;359;p32"/>
          <p:cNvSpPr/>
          <p:nvPr/>
        </p:nvSpPr>
        <p:spPr>
          <a:xfrm>
            <a:off x="7175075" y="2229825"/>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AUDIO DEVICES</a:t>
            </a:r>
            <a:endParaRPr sz="800">
              <a:latin typeface="Montserrat"/>
              <a:ea typeface="Montserrat"/>
              <a:cs typeface="Montserrat"/>
              <a:sym typeface="Montserrat"/>
            </a:endParaRPr>
          </a:p>
        </p:txBody>
      </p:sp>
      <p:sp>
        <p:nvSpPr>
          <p:cNvPr id="360" name="Google Shape;360;p32"/>
          <p:cNvSpPr/>
          <p:nvPr/>
        </p:nvSpPr>
        <p:spPr>
          <a:xfrm>
            <a:off x="5551475" y="3779003"/>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INDEXES</a:t>
            </a:r>
            <a:endParaRPr sz="800">
              <a:latin typeface="Montserrat"/>
              <a:ea typeface="Montserrat"/>
              <a:cs typeface="Montserrat"/>
              <a:sym typeface="Montserrat"/>
            </a:endParaRPr>
          </a:p>
        </p:txBody>
      </p:sp>
      <p:sp>
        <p:nvSpPr>
          <p:cNvPr id="361" name="Google Shape;361;p32"/>
          <p:cNvSpPr/>
          <p:nvPr/>
        </p:nvSpPr>
        <p:spPr>
          <a:xfrm>
            <a:off x="7175075" y="1925025"/>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HW / SW</a:t>
            </a:r>
            <a:endParaRPr sz="8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3"/>
          <p:cNvSpPr txBox="1"/>
          <p:nvPr>
            <p:ph type="title"/>
          </p:nvPr>
        </p:nvSpPr>
        <p:spPr>
          <a:xfrm>
            <a:off x="311700" y="1999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ASSIGNMENT:</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5 THINGS WE HAVE WE LOST WITH MP3s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5 THINGS WE HAVE GAINED WITH MP3s</a:t>
            </a:r>
            <a:endParaRPr>
              <a:solidFill>
                <a:srgbClr val="FFFFFF"/>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4"/>
          <p:cNvSpPr txBox="1"/>
          <p:nvPr>
            <p:ph type="title"/>
          </p:nvPr>
        </p:nvSpPr>
        <p:spPr>
          <a:xfrm>
            <a:off x="311700" y="1665925"/>
            <a:ext cx="8520600" cy="196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STREAMING</a:t>
            </a:r>
            <a:r>
              <a:rPr lang="en">
                <a:solidFill>
                  <a:srgbClr val="FFFFFF"/>
                </a:solidFill>
                <a:latin typeface="Montserrat"/>
                <a:ea typeface="Montserrat"/>
                <a:cs typeface="Montserrat"/>
                <a:sym typeface="Montserrat"/>
              </a:rPr>
              <a:t> PLATFORMS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MUSIC INDUSTRY - WEB2</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(2000s)</a:t>
            </a:r>
            <a:endParaRPr>
              <a:solidFill>
                <a:srgbClr val="FFFFFF"/>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35"/>
          <p:cNvPicPr preferRelativeResize="0"/>
          <p:nvPr/>
        </p:nvPicPr>
        <p:blipFill>
          <a:blip r:embed="rId3">
            <a:alphaModFix/>
          </a:blip>
          <a:stretch>
            <a:fillRect/>
          </a:stretch>
        </p:blipFill>
        <p:spPr>
          <a:xfrm>
            <a:off x="3568150" y="1567900"/>
            <a:ext cx="2007700" cy="2007700"/>
          </a:xfrm>
          <a:prstGeom prst="rect">
            <a:avLst/>
          </a:prstGeom>
          <a:noFill/>
          <a:ln>
            <a:noFill/>
          </a:ln>
        </p:spPr>
      </p:pic>
      <p:sp>
        <p:nvSpPr>
          <p:cNvPr id="377" name="Google Shape;377;p35"/>
          <p:cNvSpPr txBox="1"/>
          <p:nvPr/>
        </p:nvSpPr>
        <p:spPr>
          <a:xfrm>
            <a:off x="3055500" y="306025"/>
            <a:ext cx="303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NAPSTER SHUT-DOWN</a:t>
            </a:r>
            <a:endParaRPr>
              <a:solidFill>
                <a:srgbClr val="FFFFFF"/>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36"/>
          <p:cNvPicPr preferRelativeResize="0"/>
          <p:nvPr/>
        </p:nvPicPr>
        <p:blipFill>
          <a:blip r:embed="rId3">
            <a:alphaModFix/>
          </a:blip>
          <a:stretch>
            <a:fillRect/>
          </a:stretch>
        </p:blipFill>
        <p:spPr>
          <a:xfrm>
            <a:off x="3610951" y="1593340"/>
            <a:ext cx="1255201" cy="1006959"/>
          </a:xfrm>
          <a:prstGeom prst="rect">
            <a:avLst/>
          </a:prstGeom>
          <a:noFill/>
          <a:ln>
            <a:noFill/>
          </a:ln>
        </p:spPr>
      </p:pic>
      <p:sp>
        <p:nvSpPr>
          <p:cNvPr id="383" name="Google Shape;383;p36"/>
          <p:cNvSpPr txBox="1"/>
          <p:nvPr/>
        </p:nvSpPr>
        <p:spPr>
          <a:xfrm>
            <a:off x="3616650" y="3315950"/>
            <a:ext cx="1768800" cy="954300"/>
          </a:xfrm>
          <a:prstGeom prst="rect">
            <a:avLst/>
          </a:prstGeom>
          <a:solidFill>
            <a:srgbClr val="00FFFF"/>
          </a:solidFill>
          <a:ln cap="flat" cmpd="sng" w="9525">
            <a:solidFill>
              <a:srgbClr val="434343"/>
            </a:solidFill>
            <a:prstDash val="solid"/>
            <a:round/>
            <a:headEnd len="sm" w="sm" type="none"/>
            <a:tailEnd len="sm" w="sm" type="none"/>
          </a:ln>
          <a:effectLst>
            <a:outerShdw blurRad="114300" rotWithShape="0" algn="bl" dir="3600000" dist="952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Paid Content</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No Social</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Metadata (Sync → cloud)</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No Advertising</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Safe</a:t>
            </a:r>
            <a:endParaRPr sz="1000">
              <a:latin typeface="Montserrat"/>
              <a:ea typeface="Montserrat"/>
              <a:cs typeface="Montserrat"/>
              <a:sym typeface="Montserrat"/>
            </a:endParaRPr>
          </a:p>
        </p:txBody>
      </p:sp>
      <p:sp>
        <p:nvSpPr>
          <p:cNvPr id="384" name="Google Shape;384;p36"/>
          <p:cNvSpPr txBox="1"/>
          <p:nvPr/>
        </p:nvSpPr>
        <p:spPr>
          <a:xfrm>
            <a:off x="2202600" y="262100"/>
            <a:ext cx="473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NAPSTER FIRST AFTERMATH (2001-2003)</a:t>
            </a:r>
            <a:endParaRPr>
              <a:solidFill>
                <a:srgbClr val="FFFFFF"/>
              </a:solidFill>
              <a:latin typeface="Montserrat"/>
              <a:ea typeface="Montserrat"/>
              <a:cs typeface="Montserrat"/>
              <a:sym typeface="Montserrat"/>
            </a:endParaRPr>
          </a:p>
        </p:txBody>
      </p:sp>
      <p:sp>
        <p:nvSpPr>
          <p:cNvPr id="385" name="Google Shape;385;p36"/>
          <p:cNvSpPr txBox="1"/>
          <p:nvPr/>
        </p:nvSpPr>
        <p:spPr>
          <a:xfrm>
            <a:off x="3915750" y="2977238"/>
            <a:ext cx="1255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 $ 0.99 / song</a:t>
            </a:r>
            <a:endParaRPr sz="1000">
              <a:solidFill>
                <a:srgbClr val="FFFFFF"/>
              </a:solidFill>
              <a:latin typeface="Montserrat"/>
              <a:ea typeface="Montserrat"/>
              <a:cs typeface="Montserrat"/>
              <a:sym typeface="Montserrat"/>
            </a:endParaRPr>
          </a:p>
        </p:txBody>
      </p:sp>
      <p:pic>
        <p:nvPicPr>
          <p:cNvPr id="386" name="Google Shape;386;p36"/>
          <p:cNvPicPr preferRelativeResize="0"/>
          <p:nvPr/>
        </p:nvPicPr>
        <p:blipFill>
          <a:blip r:embed="rId4">
            <a:alphaModFix/>
          </a:blip>
          <a:stretch>
            <a:fillRect/>
          </a:stretch>
        </p:blipFill>
        <p:spPr>
          <a:xfrm>
            <a:off x="4618744" y="1903833"/>
            <a:ext cx="668497" cy="668492"/>
          </a:xfrm>
          <a:prstGeom prst="rect">
            <a:avLst/>
          </a:prstGeom>
          <a:noFill/>
          <a:ln>
            <a:noFill/>
          </a:ln>
        </p:spPr>
      </p:pic>
      <p:pic>
        <p:nvPicPr>
          <p:cNvPr id="387" name="Google Shape;387;p36"/>
          <p:cNvPicPr preferRelativeResize="0"/>
          <p:nvPr/>
        </p:nvPicPr>
        <p:blipFill>
          <a:blip r:embed="rId5">
            <a:alphaModFix/>
          </a:blip>
          <a:stretch>
            <a:fillRect/>
          </a:stretch>
        </p:blipFill>
        <p:spPr>
          <a:xfrm>
            <a:off x="3993736" y="2637083"/>
            <a:ext cx="1156533" cy="340155"/>
          </a:xfrm>
          <a:prstGeom prst="rect">
            <a:avLst/>
          </a:prstGeom>
          <a:noFill/>
          <a:ln>
            <a:noFill/>
          </a:ln>
        </p:spPr>
      </p:pic>
      <p:pic>
        <p:nvPicPr>
          <p:cNvPr id="388" name="Google Shape;388;p36"/>
          <p:cNvPicPr preferRelativeResize="0"/>
          <p:nvPr/>
        </p:nvPicPr>
        <p:blipFill rotWithShape="1">
          <a:blip r:embed="rId6">
            <a:alphaModFix/>
          </a:blip>
          <a:srcRect b="15322" l="0" r="0" t="18175"/>
          <a:stretch/>
        </p:blipFill>
        <p:spPr>
          <a:xfrm>
            <a:off x="6778487" y="2085900"/>
            <a:ext cx="1768824" cy="784249"/>
          </a:xfrm>
          <a:prstGeom prst="rect">
            <a:avLst/>
          </a:prstGeom>
          <a:noFill/>
          <a:ln>
            <a:noFill/>
          </a:ln>
        </p:spPr>
      </p:pic>
      <p:sp>
        <p:nvSpPr>
          <p:cNvPr id="389" name="Google Shape;389;p36"/>
          <p:cNvSpPr txBox="1"/>
          <p:nvPr/>
        </p:nvSpPr>
        <p:spPr>
          <a:xfrm>
            <a:off x="774500" y="3315950"/>
            <a:ext cx="1605900" cy="1108200"/>
          </a:xfrm>
          <a:prstGeom prst="rect">
            <a:avLst/>
          </a:prstGeom>
          <a:solidFill>
            <a:srgbClr val="00FFFF"/>
          </a:solidFill>
          <a:ln cap="flat" cmpd="sng" w="9525">
            <a:solidFill>
              <a:srgbClr val="434343"/>
            </a:solidFill>
            <a:prstDash val="solid"/>
            <a:round/>
            <a:headEnd len="sm" w="sm" type="none"/>
            <a:tailEnd len="sm" w="sm" type="none"/>
          </a:ln>
          <a:effectLst>
            <a:outerShdw blurRad="114300" rotWithShape="0" algn="bl" dir="3600000" dist="952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Free Content</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Anonymous</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No Social</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Metadata (IP)</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No Advertising</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Not Safe (viruses)</a:t>
            </a:r>
            <a:endParaRPr sz="1000">
              <a:latin typeface="Montserrat"/>
              <a:ea typeface="Montserrat"/>
              <a:cs typeface="Montserrat"/>
              <a:sym typeface="Montserrat"/>
            </a:endParaRPr>
          </a:p>
        </p:txBody>
      </p:sp>
      <p:sp>
        <p:nvSpPr>
          <p:cNvPr id="390" name="Google Shape;390;p36"/>
          <p:cNvSpPr txBox="1"/>
          <p:nvPr/>
        </p:nvSpPr>
        <p:spPr>
          <a:xfrm>
            <a:off x="6859938" y="3315950"/>
            <a:ext cx="1605900" cy="954300"/>
          </a:xfrm>
          <a:prstGeom prst="rect">
            <a:avLst/>
          </a:prstGeom>
          <a:solidFill>
            <a:srgbClr val="00FFFF"/>
          </a:solidFill>
          <a:ln cap="flat" cmpd="sng" w="9525">
            <a:solidFill>
              <a:srgbClr val="434343"/>
            </a:solidFill>
            <a:prstDash val="solid"/>
            <a:round/>
            <a:headEnd len="sm" w="sm" type="none"/>
            <a:tailEnd len="sm" w="sm" type="none"/>
          </a:ln>
          <a:effectLst>
            <a:outerShdw blurRad="114300" rotWithShape="0" algn="bl" dir="3600000" dist="952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Free Hosting</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Authentication </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Social</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General Advertising</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Safe</a:t>
            </a:r>
            <a:endParaRPr sz="1000">
              <a:latin typeface="Montserrat"/>
              <a:ea typeface="Montserrat"/>
              <a:cs typeface="Montserrat"/>
              <a:sym typeface="Montserrat"/>
            </a:endParaRPr>
          </a:p>
        </p:txBody>
      </p:sp>
      <p:sp>
        <p:nvSpPr>
          <p:cNvPr id="391" name="Google Shape;391;p36"/>
          <p:cNvSpPr/>
          <p:nvPr/>
        </p:nvSpPr>
        <p:spPr>
          <a:xfrm>
            <a:off x="652402" y="1903825"/>
            <a:ext cx="2025000" cy="1148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Montserrat"/>
                <a:ea typeface="Montserrat"/>
                <a:cs typeface="Montserrat"/>
                <a:sym typeface="Montserrat"/>
              </a:rPr>
              <a:t>GNUTELLA </a:t>
            </a:r>
            <a:r>
              <a:rPr lang="en" sz="800">
                <a:latin typeface="Montserrat"/>
                <a:ea typeface="Montserrat"/>
                <a:cs typeface="Montserrat"/>
                <a:sym typeface="Montserrat"/>
              </a:rPr>
              <a:t>(AOL- Microsoft)</a:t>
            </a:r>
            <a:endParaRPr sz="8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KAZAA</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LIMEWIRE</a:t>
            </a:r>
            <a:endParaRPr sz="1000">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7"/>
          <p:cNvSpPr txBox="1"/>
          <p:nvPr/>
        </p:nvSpPr>
        <p:spPr>
          <a:xfrm>
            <a:off x="1716150" y="289750"/>
            <a:ext cx="5711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NAPSTER SECOND AFTERMATH (2004-2020)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The rise of Sharing Economy Platforms (WEB2)</a:t>
            </a:r>
            <a:endParaRPr>
              <a:solidFill>
                <a:srgbClr val="FFFFFF"/>
              </a:solidFill>
              <a:latin typeface="Montserrat"/>
              <a:ea typeface="Montserrat"/>
              <a:cs typeface="Montserrat"/>
              <a:sym typeface="Montserrat"/>
            </a:endParaRPr>
          </a:p>
        </p:txBody>
      </p:sp>
      <p:sp>
        <p:nvSpPr>
          <p:cNvPr id="397" name="Google Shape;397;p37"/>
          <p:cNvSpPr txBox="1"/>
          <p:nvPr/>
        </p:nvSpPr>
        <p:spPr>
          <a:xfrm>
            <a:off x="808225" y="3350850"/>
            <a:ext cx="1605900" cy="1108200"/>
          </a:xfrm>
          <a:prstGeom prst="rect">
            <a:avLst/>
          </a:prstGeom>
          <a:solidFill>
            <a:srgbClr val="00FFFF"/>
          </a:solidFill>
          <a:ln cap="flat" cmpd="sng" w="9525">
            <a:solidFill>
              <a:srgbClr val="434343"/>
            </a:solidFill>
            <a:prstDash val="solid"/>
            <a:round/>
            <a:headEnd len="sm" w="sm" type="none"/>
            <a:tailEnd len="sm" w="sm" type="none"/>
          </a:ln>
          <a:effectLst>
            <a:outerShdw blurRad="114300" rotWithShape="0" algn="bl" dir="3600000" dist="952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Free Content</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Authentication</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Social </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Metadata</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Ads/Premium</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Safe</a:t>
            </a:r>
            <a:endParaRPr sz="1000">
              <a:latin typeface="Montserrat"/>
              <a:ea typeface="Montserrat"/>
              <a:cs typeface="Montserrat"/>
              <a:sym typeface="Montserrat"/>
            </a:endParaRPr>
          </a:p>
        </p:txBody>
      </p:sp>
      <p:sp>
        <p:nvSpPr>
          <p:cNvPr id="398" name="Google Shape;398;p37"/>
          <p:cNvSpPr txBox="1"/>
          <p:nvPr/>
        </p:nvSpPr>
        <p:spPr>
          <a:xfrm>
            <a:off x="7234575" y="3350850"/>
            <a:ext cx="1605900" cy="1108200"/>
          </a:xfrm>
          <a:prstGeom prst="rect">
            <a:avLst/>
          </a:prstGeom>
          <a:solidFill>
            <a:srgbClr val="00FFFF"/>
          </a:solidFill>
          <a:ln cap="flat" cmpd="sng" w="9525">
            <a:solidFill>
              <a:srgbClr val="434343"/>
            </a:solidFill>
            <a:prstDash val="solid"/>
            <a:round/>
            <a:headEnd len="sm" w="sm" type="none"/>
            <a:tailEnd len="sm" w="sm" type="none"/>
          </a:ln>
          <a:effectLst>
            <a:outerShdw blurRad="114300" rotWithShape="0" algn="bl" dir="3600000" dist="952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Free Hosting</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Authentication</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Social </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Metadata</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Personal Advertising</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p:txBody>
      </p:sp>
      <p:cxnSp>
        <p:nvCxnSpPr>
          <p:cNvPr id="399" name="Google Shape;399;p37"/>
          <p:cNvCxnSpPr/>
          <p:nvPr/>
        </p:nvCxnSpPr>
        <p:spPr>
          <a:xfrm>
            <a:off x="4257850" y="3958775"/>
            <a:ext cx="933300" cy="0"/>
          </a:xfrm>
          <a:prstGeom prst="straightConnector1">
            <a:avLst/>
          </a:prstGeom>
          <a:noFill/>
          <a:ln cap="flat" cmpd="sng" w="9525">
            <a:solidFill>
              <a:srgbClr val="FFFFFF"/>
            </a:solidFill>
            <a:prstDash val="solid"/>
            <a:round/>
            <a:headEnd len="med" w="med" type="none"/>
            <a:tailEnd len="med" w="med" type="none"/>
          </a:ln>
        </p:spPr>
      </p:cxnSp>
      <p:pic>
        <p:nvPicPr>
          <p:cNvPr id="400" name="Google Shape;400;p37"/>
          <p:cNvPicPr preferRelativeResize="0"/>
          <p:nvPr/>
        </p:nvPicPr>
        <p:blipFill rotWithShape="1">
          <a:blip r:embed="rId3">
            <a:alphaModFix/>
          </a:blip>
          <a:srcRect b="7061" l="23827" r="23057" t="6508"/>
          <a:stretch/>
        </p:blipFill>
        <p:spPr>
          <a:xfrm>
            <a:off x="4435150" y="1391825"/>
            <a:ext cx="424000" cy="689925"/>
          </a:xfrm>
          <a:prstGeom prst="rect">
            <a:avLst/>
          </a:prstGeom>
          <a:noFill/>
          <a:ln>
            <a:noFill/>
          </a:ln>
        </p:spPr>
      </p:pic>
      <p:pic>
        <p:nvPicPr>
          <p:cNvPr id="401" name="Google Shape;401;p37"/>
          <p:cNvPicPr preferRelativeResize="0"/>
          <p:nvPr/>
        </p:nvPicPr>
        <p:blipFill rotWithShape="1">
          <a:blip r:embed="rId4">
            <a:alphaModFix/>
          </a:blip>
          <a:srcRect b="0" l="16233" r="16043" t="5042"/>
          <a:stretch/>
        </p:blipFill>
        <p:spPr>
          <a:xfrm>
            <a:off x="4032275" y="2161670"/>
            <a:ext cx="668400" cy="451530"/>
          </a:xfrm>
          <a:prstGeom prst="rect">
            <a:avLst/>
          </a:prstGeom>
          <a:noFill/>
          <a:ln>
            <a:noFill/>
          </a:ln>
        </p:spPr>
      </p:pic>
      <p:grpSp>
        <p:nvGrpSpPr>
          <p:cNvPr id="402" name="Google Shape;402;p37"/>
          <p:cNvGrpSpPr/>
          <p:nvPr/>
        </p:nvGrpSpPr>
        <p:grpSpPr>
          <a:xfrm>
            <a:off x="5629100" y="3521325"/>
            <a:ext cx="1167525" cy="831300"/>
            <a:chOff x="5324300" y="2149725"/>
            <a:chExt cx="1167525" cy="831300"/>
          </a:xfrm>
        </p:grpSpPr>
        <p:pic>
          <p:nvPicPr>
            <p:cNvPr id="403" name="Google Shape;403;p37"/>
            <p:cNvPicPr preferRelativeResize="0"/>
            <p:nvPr/>
          </p:nvPicPr>
          <p:blipFill>
            <a:blip r:embed="rId5">
              <a:alphaModFix/>
            </a:blip>
            <a:stretch>
              <a:fillRect/>
            </a:stretch>
          </p:blipFill>
          <p:spPr>
            <a:xfrm>
              <a:off x="5324300" y="2149725"/>
              <a:ext cx="831300" cy="831300"/>
            </a:xfrm>
            <a:prstGeom prst="rect">
              <a:avLst/>
            </a:prstGeom>
            <a:noFill/>
            <a:ln>
              <a:noFill/>
            </a:ln>
          </p:spPr>
        </p:pic>
        <p:pic>
          <p:nvPicPr>
            <p:cNvPr id="404" name="Google Shape;404;p37"/>
            <p:cNvPicPr preferRelativeResize="0"/>
            <p:nvPr/>
          </p:nvPicPr>
          <p:blipFill>
            <a:blip r:embed="rId6">
              <a:alphaModFix/>
            </a:blip>
            <a:stretch>
              <a:fillRect/>
            </a:stretch>
          </p:blipFill>
          <p:spPr>
            <a:xfrm>
              <a:off x="6173825" y="2261550"/>
              <a:ext cx="318000" cy="318000"/>
            </a:xfrm>
            <a:prstGeom prst="rect">
              <a:avLst/>
            </a:prstGeom>
            <a:noFill/>
            <a:ln>
              <a:noFill/>
            </a:ln>
          </p:spPr>
        </p:pic>
        <p:pic>
          <p:nvPicPr>
            <p:cNvPr id="405" name="Google Shape;405;p37"/>
            <p:cNvPicPr preferRelativeResize="0"/>
            <p:nvPr/>
          </p:nvPicPr>
          <p:blipFill>
            <a:blip r:embed="rId7">
              <a:alphaModFix/>
            </a:blip>
            <a:stretch>
              <a:fillRect/>
            </a:stretch>
          </p:blipFill>
          <p:spPr>
            <a:xfrm>
              <a:off x="6173825" y="2663025"/>
              <a:ext cx="318001" cy="318001"/>
            </a:xfrm>
            <a:prstGeom prst="rect">
              <a:avLst/>
            </a:prstGeom>
            <a:noFill/>
            <a:ln>
              <a:noFill/>
            </a:ln>
          </p:spPr>
        </p:pic>
      </p:grpSp>
      <p:pic>
        <p:nvPicPr>
          <p:cNvPr id="406" name="Google Shape;406;p37"/>
          <p:cNvPicPr preferRelativeResize="0"/>
          <p:nvPr/>
        </p:nvPicPr>
        <p:blipFill rotWithShape="1">
          <a:blip r:embed="rId8">
            <a:alphaModFix/>
          </a:blip>
          <a:srcRect b="18198" l="7094" r="6802" t="13153"/>
          <a:stretch/>
        </p:blipFill>
        <p:spPr>
          <a:xfrm>
            <a:off x="2822633" y="3943876"/>
            <a:ext cx="623512" cy="497102"/>
          </a:xfrm>
          <a:prstGeom prst="rect">
            <a:avLst/>
          </a:prstGeom>
          <a:noFill/>
          <a:ln>
            <a:noFill/>
          </a:ln>
        </p:spPr>
      </p:pic>
      <p:pic>
        <p:nvPicPr>
          <p:cNvPr id="407" name="Google Shape;407;p37"/>
          <p:cNvPicPr preferRelativeResize="0"/>
          <p:nvPr/>
        </p:nvPicPr>
        <p:blipFill>
          <a:blip r:embed="rId9">
            <a:alphaModFix/>
          </a:blip>
          <a:stretch>
            <a:fillRect/>
          </a:stretch>
        </p:blipFill>
        <p:spPr>
          <a:xfrm>
            <a:off x="3477950" y="3943875"/>
            <a:ext cx="497100" cy="497100"/>
          </a:xfrm>
          <a:prstGeom prst="rect">
            <a:avLst/>
          </a:prstGeom>
          <a:noFill/>
          <a:ln>
            <a:noFill/>
          </a:ln>
        </p:spPr>
      </p:pic>
      <p:pic>
        <p:nvPicPr>
          <p:cNvPr id="408" name="Google Shape;408;p37"/>
          <p:cNvPicPr preferRelativeResize="0"/>
          <p:nvPr/>
        </p:nvPicPr>
        <p:blipFill rotWithShape="1">
          <a:blip r:embed="rId10">
            <a:alphaModFix/>
          </a:blip>
          <a:srcRect b="18606" l="0" r="0" t="0"/>
          <a:stretch/>
        </p:blipFill>
        <p:spPr>
          <a:xfrm>
            <a:off x="2822625" y="3673725"/>
            <a:ext cx="522225" cy="260118"/>
          </a:xfrm>
          <a:prstGeom prst="rect">
            <a:avLst/>
          </a:prstGeom>
          <a:noFill/>
          <a:ln>
            <a:noFill/>
          </a:ln>
        </p:spPr>
      </p:pic>
      <p:pic>
        <p:nvPicPr>
          <p:cNvPr id="409" name="Google Shape;409;p37"/>
          <p:cNvPicPr preferRelativeResize="0"/>
          <p:nvPr/>
        </p:nvPicPr>
        <p:blipFill>
          <a:blip r:embed="rId11">
            <a:alphaModFix/>
          </a:blip>
          <a:stretch>
            <a:fillRect/>
          </a:stretch>
        </p:blipFill>
        <p:spPr>
          <a:xfrm>
            <a:off x="2822625" y="3368921"/>
            <a:ext cx="831299" cy="207809"/>
          </a:xfrm>
          <a:prstGeom prst="rect">
            <a:avLst/>
          </a:prstGeom>
          <a:noFill/>
          <a:ln>
            <a:noFill/>
          </a:ln>
        </p:spPr>
      </p:pic>
      <p:pic>
        <p:nvPicPr>
          <p:cNvPr id="410" name="Google Shape;410;p37"/>
          <p:cNvPicPr preferRelativeResize="0"/>
          <p:nvPr/>
        </p:nvPicPr>
        <p:blipFill rotWithShape="1">
          <a:blip r:embed="rId12">
            <a:alphaModFix/>
          </a:blip>
          <a:srcRect b="27495" l="0" r="62301" t="29696"/>
          <a:stretch/>
        </p:blipFill>
        <p:spPr>
          <a:xfrm>
            <a:off x="3465540" y="3593507"/>
            <a:ext cx="522245" cy="333574"/>
          </a:xfrm>
          <a:prstGeom prst="rect">
            <a:avLst/>
          </a:prstGeom>
          <a:noFill/>
          <a:ln>
            <a:noFill/>
          </a:ln>
        </p:spPr>
      </p:pic>
      <p:cxnSp>
        <p:nvCxnSpPr>
          <p:cNvPr id="411" name="Google Shape;411;p37"/>
          <p:cNvCxnSpPr/>
          <p:nvPr/>
        </p:nvCxnSpPr>
        <p:spPr>
          <a:xfrm>
            <a:off x="5151675" y="2750625"/>
            <a:ext cx="391200" cy="480900"/>
          </a:xfrm>
          <a:prstGeom prst="straightConnector1">
            <a:avLst/>
          </a:prstGeom>
          <a:noFill/>
          <a:ln cap="flat" cmpd="sng" w="9525">
            <a:solidFill>
              <a:srgbClr val="FFFFFF"/>
            </a:solidFill>
            <a:prstDash val="solid"/>
            <a:round/>
            <a:headEnd len="med" w="med" type="none"/>
            <a:tailEnd len="med" w="med" type="none"/>
          </a:ln>
        </p:spPr>
      </p:cxnSp>
      <p:cxnSp>
        <p:nvCxnSpPr>
          <p:cNvPr id="412" name="Google Shape;412;p37"/>
          <p:cNvCxnSpPr/>
          <p:nvPr/>
        </p:nvCxnSpPr>
        <p:spPr>
          <a:xfrm flipH="1">
            <a:off x="3802050" y="2750613"/>
            <a:ext cx="391200" cy="480900"/>
          </a:xfrm>
          <a:prstGeom prst="straightConnector1">
            <a:avLst/>
          </a:prstGeom>
          <a:noFill/>
          <a:ln cap="flat" cmpd="sng" w="9525">
            <a:solidFill>
              <a:srgbClr val="FFFFFF"/>
            </a:solidFill>
            <a:prstDash val="solid"/>
            <a:round/>
            <a:headEnd len="med" w="med" type="none"/>
            <a:tailEnd len="med" w="med" type="none"/>
          </a:ln>
        </p:spPr>
      </p:cxnSp>
      <p:pic>
        <p:nvPicPr>
          <p:cNvPr id="413" name="Google Shape;413;p37"/>
          <p:cNvPicPr preferRelativeResize="0"/>
          <p:nvPr/>
        </p:nvPicPr>
        <p:blipFill>
          <a:blip r:embed="rId13">
            <a:alphaModFix/>
          </a:blip>
          <a:stretch>
            <a:fillRect/>
          </a:stretch>
        </p:blipFill>
        <p:spPr>
          <a:xfrm>
            <a:off x="4767150" y="2163963"/>
            <a:ext cx="424000" cy="424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8"/>
          <p:cNvSpPr txBox="1"/>
          <p:nvPr/>
        </p:nvSpPr>
        <p:spPr>
          <a:xfrm>
            <a:off x="2659950" y="297875"/>
            <a:ext cx="382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FROM WEB1 to WEB2</a:t>
            </a:r>
            <a:endParaRPr>
              <a:solidFill>
                <a:srgbClr val="FFFFFF"/>
              </a:solidFill>
              <a:latin typeface="Montserrat"/>
              <a:ea typeface="Montserrat"/>
              <a:cs typeface="Montserrat"/>
              <a:sym typeface="Montserrat"/>
            </a:endParaRPr>
          </a:p>
        </p:txBody>
      </p:sp>
      <p:sp>
        <p:nvSpPr>
          <p:cNvPr id="419" name="Google Shape;419;p38"/>
          <p:cNvSpPr/>
          <p:nvPr/>
        </p:nvSpPr>
        <p:spPr>
          <a:xfrm>
            <a:off x="513525" y="1124875"/>
            <a:ext cx="3570300" cy="339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8"/>
          <p:cNvSpPr/>
          <p:nvPr/>
        </p:nvSpPr>
        <p:spPr>
          <a:xfrm>
            <a:off x="4904625" y="1124875"/>
            <a:ext cx="3570300" cy="339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1" name="Google Shape;421;p38"/>
          <p:cNvPicPr preferRelativeResize="0"/>
          <p:nvPr/>
        </p:nvPicPr>
        <p:blipFill>
          <a:blip r:embed="rId3">
            <a:alphaModFix/>
          </a:blip>
          <a:stretch>
            <a:fillRect/>
          </a:stretch>
        </p:blipFill>
        <p:spPr>
          <a:xfrm>
            <a:off x="995283" y="3792388"/>
            <a:ext cx="430353" cy="381925"/>
          </a:xfrm>
          <a:prstGeom prst="rect">
            <a:avLst/>
          </a:prstGeom>
          <a:noFill/>
          <a:ln>
            <a:noFill/>
          </a:ln>
        </p:spPr>
      </p:pic>
      <p:pic>
        <p:nvPicPr>
          <p:cNvPr id="422" name="Google Shape;422;p38"/>
          <p:cNvPicPr preferRelativeResize="0"/>
          <p:nvPr/>
        </p:nvPicPr>
        <p:blipFill>
          <a:blip r:embed="rId3">
            <a:alphaModFix/>
          </a:blip>
          <a:stretch>
            <a:fillRect/>
          </a:stretch>
        </p:blipFill>
        <p:spPr>
          <a:xfrm>
            <a:off x="995283" y="2629363"/>
            <a:ext cx="430353" cy="381925"/>
          </a:xfrm>
          <a:prstGeom prst="rect">
            <a:avLst/>
          </a:prstGeom>
          <a:noFill/>
          <a:ln>
            <a:noFill/>
          </a:ln>
        </p:spPr>
      </p:pic>
      <p:pic>
        <p:nvPicPr>
          <p:cNvPr id="423" name="Google Shape;423;p38"/>
          <p:cNvPicPr preferRelativeResize="0"/>
          <p:nvPr/>
        </p:nvPicPr>
        <p:blipFill>
          <a:blip r:embed="rId3">
            <a:alphaModFix/>
          </a:blip>
          <a:stretch>
            <a:fillRect/>
          </a:stretch>
        </p:blipFill>
        <p:spPr>
          <a:xfrm>
            <a:off x="995283" y="1466338"/>
            <a:ext cx="430353" cy="381925"/>
          </a:xfrm>
          <a:prstGeom prst="rect">
            <a:avLst/>
          </a:prstGeom>
          <a:noFill/>
          <a:ln>
            <a:noFill/>
          </a:ln>
        </p:spPr>
      </p:pic>
      <p:pic>
        <p:nvPicPr>
          <p:cNvPr id="424" name="Google Shape;424;p38"/>
          <p:cNvPicPr preferRelativeResize="0"/>
          <p:nvPr/>
        </p:nvPicPr>
        <p:blipFill>
          <a:blip r:embed="rId3">
            <a:alphaModFix/>
          </a:blip>
          <a:stretch>
            <a:fillRect/>
          </a:stretch>
        </p:blipFill>
        <p:spPr>
          <a:xfrm>
            <a:off x="3226283" y="1466338"/>
            <a:ext cx="430353" cy="381925"/>
          </a:xfrm>
          <a:prstGeom prst="rect">
            <a:avLst/>
          </a:prstGeom>
          <a:noFill/>
          <a:ln>
            <a:noFill/>
          </a:ln>
        </p:spPr>
      </p:pic>
      <p:pic>
        <p:nvPicPr>
          <p:cNvPr id="425" name="Google Shape;425;p38"/>
          <p:cNvPicPr preferRelativeResize="0"/>
          <p:nvPr/>
        </p:nvPicPr>
        <p:blipFill>
          <a:blip r:embed="rId3">
            <a:alphaModFix/>
          </a:blip>
          <a:stretch>
            <a:fillRect/>
          </a:stretch>
        </p:blipFill>
        <p:spPr>
          <a:xfrm>
            <a:off x="3226283" y="2662113"/>
            <a:ext cx="430353" cy="381925"/>
          </a:xfrm>
          <a:prstGeom prst="rect">
            <a:avLst/>
          </a:prstGeom>
          <a:noFill/>
          <a:ln>
            <a:noFill/>
          </a:ln>
        </p:spPr>
      </p:pic>
      <p:pic>
        <p:nvPicPr>
          <p:cNvPr id="426" name="Google Shape;426;p38"/>
          <p:cNvPicPr preferRelativeResize="0"/>
          <p:nvPr/>
        </p:nvPicPr>
        <p:blipFill>
          <a:blip r:embed="rId3">
            <a:alphaModFix/>
          </a:blip>
          <a:stretch>
            <a:fillRect/>
          </a:stretch>
        </p:blipFill>
        <p:spPr>
          <a:xfrm>
            <a:off x="3226283" y="3792388"/>
            <a:ext cx="430353" cy="381925"/>
          </a:xfrm>
          <a:prstGeom prst="rect">
            <a:avLst/>
          </a:prstGeom>
          <a:noFill/>
          <a:ln>
            <a:noFill/>
          </a:ln>
        </p:spPr>
      </p:pic>
      <p:cxnSp>
        <p:nvCxnSpPr>
          <p:cNvPr id="427" name="Google Shape;427;p38"/>
          <p:cNvCxnSpPr>
            <a:stCxn id="423" idx="3"/>
            <a:endCxn id="424" idx="1"/>
          </p:cNvCxnSpPr>
          <p:nvPr/>
        </p:nvCxnSpPr>
        <p:spPr>
          <a:xfrm>
            <a:off x="1425637" y="1657300"/>
            <a:ext cx="1800600" cy="0"/>
          </a:xfrm>
          <a:prstGeom prst="straightConnector1">
            <a:avLst/>
          </a:prstGeom>
          <a:noFill/>
          <a:ln cap="flat" cmpd="sng" w="9525">
            <a:solidFill>
              <a:schemeClr val="dk2"/>
            </a:solidFill>
            <a:prstDash val="solid"/>
            <a:round/>
            <a:headEnd len="med" w="med" type="none"/>
            <a:tailEnd len="med" w="med" type="none"/>
          </a:ln>
        </p:spPr>
      </p:cxnSp>
      <p:cxnSp>
        <p:nvCxnSpPr>
          <p:cNvPr id="428" name="Google Shape;428;p38"/>
          <p:cNvCxnSpPr>
            <a:stCxn id="423" idx="2"/>
            <a:endCxn id="422" idx="0"/>
          </p:cNvCxnSpPr>
          <p:nvPr/>
        </p:nvCxnSpPr>
        <p:spPr>
          <a:xfrm>
            <a:off x="1210460" y="1848262"/>
            <a:ext cx="0" cy="781200"/>
          </a:xfrm>
          <a:prstGeom prst="straightConnector1">
            <a:avLst/>
          </a:prstGeom>
          <a:noFill/>
          <a:ln cap="flat" cmpd="sng" w="9525">
            <a:solidFill>
              <a:schemeClr val="dk2"/>
            </a:solidFill>
            <a:prstDash val="solid"/>
            <a:round/>
            <a:headEnd len="med" w="med" type="none"/>
            <a:tailEnd len="med" w="med" type="none"/>
          </a:ln>
        </p:spPr>
      </p:cxnSp>
      <p:cxnSp>
        <p:nvCxnSpPr>
          <p:cNvPr id="429" name="Google Shape;429;p38"/>
          <p:cNvCxnSpPr>
            <a:endCxn id="421" idx="0"/>
          </p:cNvCxnSpPr>
          <p:nvPr/>
        </p:nvCxnSpPr>
        <p:spPr>
          <a:xfrm>
            <a:off x="1210460" y="3011188"/>
            <a:ext cx="0" cy="781200"/>
          </a:xfrm>
          <a:prstGeom prst="straightConnector1">
            <a:avLst/>
          </a:prstGeom>
          <a:noFill/>
          <a:ln cap="flat" cmpd="sng" w="9525">
            <a:solidFill>
              <a:schemeClr val="dk2"/>
            </a:solidFill>
            <a:prstDash val="solid"/>
            <a:round/>
            <a:headEnd len="med" w="med" type="none"/>
            <a:tailEnd len="med" w="med" type="none"/>
          </a:ln>
        </p:spPr>
      </p:cxnSp>
      <p:cxnSp>
        <p:nvCxnSpPr>
          <p:cNvPr id="430" name="Google Shape;430;p38"/>
          <p:cNvCxnSpPr>
            <a:stCxn id="421" idx="3"/>
            <a:endCxn id="426" idx="1"/>
          </p:cNvCxnSpPr>
          <p:nvPr/>
        </p:nvCxnSpPr>
        <p:spPr>
          <a:xfrm>
            <a:off x="1425637" y="3983350"/>
            <a:ext cx="1800600" cy="0"/>
          </a:xfrm>
          <a:prstGeom prst="straightConnector1">
            <a:avLst/>
          </a:prstGeom>
          <a:noFill/>
          <a:ln cap="flat" cmpd="sng" w="9525">
            <a:solidFill>
              <a:schemeClr val="dk2"/>
            </a:solidFill>
            <a:prstDash val="solid"/>
            <a:round/>
            <a:headEnd len="med" w="med" type="none"/>
            <a:tailEnd len="med" w="med" type="none"/>
          </a:ln>
        </p:spPr>
      </p:cxnSp>
      <p:cxnSp>
        <p:nvCxnSpPr>
          <p:cNvPr id="431" name="Google Shape;431;p38"/>
          <p:cNvCxnSpPr>
            <a:stCxn id="426" idx="0"/>
            <a:endCxn id="425" idx="2"/>
          </p:cNvCxnSpPr>
          <p:nvPr/>
        </p:nvCxnSpPr>
        <p:spPr>
          <a:xfrm rot="10800000">
            <a:off x="3441460" y="3043888"/>
            <a:ext cx="0" cy="748500"/>
          </a:xfrm>
          <a:prstGeom prst="straightConnector1">
            <a:avLst/>
          </a:prstGeom>
          <a:noFill/>
          <a:ln cap="flat" cmpd="sng" w="9525">
            <a:solidFill>
              <a:schemeClr val="dk2"/>
            </a:solidFill>
            <a:prstDash val="solid"/>
            <a:round/>
            <a:headEnd len="med" w="med" type="none"/>
            <a:tailEnd len="med" w="med" type="none"/>
          </a:ln>
        </p:spPr>
      </p:cxnSp>
      <p:cxnSp>
        <p:nvCxnSpPr>
          <p:cNvPr id="432" name="Google Shape;432;p38"/>
          <p:cNvCxnSpPr>
            <a:stCxn id="425" idx="0"/>
            <a:endCxn id="424" idx="2"/>
          </p:cNvCxnSpPr>
          <p:nvPr/>
        </p:nvCxnSpPr>
        <p:spPr>
          <a:xfrm rot="10800000">
            <a:off x="3441460" y="1848213"/>
            <a:ext cx="0" cy="813900"/>
          </a:xfrm>
          <a:prstGeom prst="straightConnector1">
            <a:avLst/>
          </a:prstGeom>
          <a:noFill/>
          <a:ln cap="flat" cmpd="sng" w="9525">
            <a:solidFill>
              <a:schemeClr val="dk2"/>
            </a:solidFill>
            <a:prstDash val="solid"/>
            <a:round/>
            <a:headEnd len="med" w="med" type="none"/>
            <a:tailEnd len="med" w="med" type="none"/>
          </a:ln>
        </p:spPr>
      </p:cxnSp>
      <p:cxnSp>
        <p:nvCxnSpPr>
          <p:cNvPr id="433" name="Google Shape;433;p38"/>
          <p:cNvCxnSpPr>
            <a:stCxn id="422" idx="3"/>
            <a:endCxn id="424" idx="1"/>
          </p:cNvCxnSpPr>
          <p:nvPr/>
        </p:nvCxnSpPr>
        <p:spPr>
          <a:xfrm flipH="1" rot="10800000">
            <a:off x="1425637" y="1657225"/>
            <a:ext cx="1800600" cy="1163100"/>
          </a:xfrm>
          <a:prstGeom prst="straightConnector1">
            <a:avLst/>
          </a:prstGeom>
          <a:noFill/>
          <a:ln cap="flat" cmpd="sng" w="9525">
            <a:solidFill>
              <a:schemeClr val="dk2"/>
            </a:solidFill>
            <a:prstDash val="solid"/>
            <a:round/>
            <a:headEnd len="med" w="med" type="none"/>
            <a:tailEnd len="med" w="med" type="none"/>
          </a:ln>
        </p:spPr>
      </p:cxnSp>
      <p:cxnSp>
        <p:nvCxnSpPr>
          <p:cNvPr id="434" name="Google Shape;434;p38"/>
          <p:cNvCxnSpPr>
            <a:endCxn id="426" idx="1"/>
          </p:cNvCxnSpPr>
          <p:nvPr/>
        </p:nvCxnSpPr>
        <p:spPr>
          <a:xfrm>
            <a:off x="1425683" y="2820250"/>
            <a:ext cx="1800600" cy="1163100"/>
          </a:xfrm>
          <a:prstGeom prst="straightConnector1">
            <a:avLst/>
          </a:prstGeom>
          <a:noFill/>
          <a:ln cap="flat" cmpd="sng" w="9525">
            <a:solidFill>
              <a:schemeClr val="dk2"/>
            </a:solidFill>
            <a:prstDash val="solid"/>
            <a:round/>
            <a:headEnd len="med" w="med" type="none"/>
            <a:tailEnd len="med" w="med" type="none"/>
          </a:ln>
        </p:spPr>
      </p:cxnSp>
      <p:cxnSp>
        <p:nvCxnSpPr>
          <p:cNvPr id="435" name="Google Shape;435;p38"/>
          <p:cNvCxnSpPr>
            <a:stCxn id="425" idx="1"/>
            <a:endCxn id="423" idx="3"/>
          </p:cNvCxnSpPr>
          <p:nvPr/>
        </p:nvCxnSpPr>
        <p:spPr>
          <a:xfrm rot="10800000">
            <a:off x="1425683" y="1657275"/>
            <a:ext cx="1800600" cy="1195800"/>
          </a:xfrm>
          <a:prstGeom prst="straightConnector1">
            <a:avLst/>
          </a:prstGeom>
          <a:noFill/>
          <a:ln cap="flat" cmpd="sng" w="9525">
            <a:solidFill>
              <a:schemeClr val="dk2"/>
            </a:solidFill>
            <a:prstDash val="solid"/>
            <a:round/>
            <a:headEnd len="med" w="med" type="none"/>
            <a:tailEnd len="med" w="med" type="none"/>
          </a:ln>
        </p:spPr>
      </p:cxnSp>
      <p:cxnSp>
        <p:nvCxnSpPr>
          <p:cNvPr id="436" name="Google Shape;436;p38"/>
          <p:cNvCxnSpPr>
            <a:stCxn id="425" idx="1"/>
            <a:endCxn id="421" idx="3"/>
          </p:cNvCxnSpPr>
          <p:nvPr/>
        </p:nvCxnSpPr>
        <p:spPr>
          <a:xfrm flipH="1">
            <a:off x="1425683" y="2853075"/>
            <a:ext cx="1800600" cy="1130400"/>
          </a:xfrm>
          <a:prstGeom prst="straightConnector1">
            <a:avLst/>
          </a:prstGeom>
          <a:noFill/>
          <a:ln cap="flat" cmpd="sng" w="9525">
            <a:solidFill>
              <a:schemeClr val="dk2"/>
            </a:solidFill>
            <a:prstDash val="solid"/>
            <a:round/>
            <a:headEnd len="med" w="med" type="none"/>
            <a:tailEnd len="med" w="med" type="none"/>
          </a:ln>
        </p:spPr>
      </p:cxnSp>
      <p:cxnSp>
        <p:nvCxnSpPr>
          <p:cNvPr id="437" name="Google Shape;437;p38"/>
          <p:cNvCxnSpPr>
            <a:stCxn id="423" idx="3"/>
            <a:endCxn id="426" idx="1"/>
          </p:cNvCxnSpPr>
          <p:nvPr/>
        </p:nvCxnSpPr>
        <p:spPr>
          <a:xfrm>
            <a:off x="1425637" y="1657300"/>
            <a:ext cx="1800600" cy="2326200"/>
          </a:xfrm>
          <a:prstGeom prst="straightConnector1">
            <a:avLst/>
          </a:prstGeom>
          <a:noFill/>
          <a:ln cap="flat" cmpd="sng" w="9525">
            <a:solidFill>
              <a:schemeClr val="dk2"/>
            </a:solidFill>
            <a:prstDash val="solid"/>
            <a:round/>
            <a:headEnd len="med" w="med" type="none"/>
            <a:tailEnd len="med" w="med" type="none"/>
          </a:ln>
        </p:spPr>
      </p:cxnSp>
      <p:cxnSp>
        <p:nvCxnSpPr>
          <p:cNvPr id="438" name="Google Shape;438;p38"/>
          <p:cNvCxnSpPr>
            <a:stCxn id="424" idx="1"/>
            <a:endCxn id="421" idx="3"/>
          </p:cNvCxnSpPr>
          <p:nvPr/>
        </p:nvCxnSpPr>
        <p:spPr>
          <a:xfrm flipH="1">
            <a:off x="1425683" y="1657300"/>
            <a:ext cx="1800600" cy="2326200"/>
          </a:xfrm>
          <a:prstGeom prst="straightConnector1">
            <a:avLst/>
          </a:prstGeom>
          <a:noFill/>
          <a:ln cap="flat" cmpd="sng" w="9525">
            <a:solidFill>
              <a:schemeClr val="dk2"/>
            </a:solidFill>
            <a:prstDash val="solid"/>
            <a:round/>
            <a:headEnd len="med" w="med" type="none"/>
            <a:tailEnd len="med" w="med" type="none"/>
          </a:ln>
        </p:spPr>
      </p:cxnSp>
      <p:pic>
        <p:nvPicPr>
          <p:cNvPr id="439" name="Google Shape;439;p38"/>
          <p:cNvPicPr preferRelativeResize="0"/>
          <p:nvPr/>
        </p:nvPicPr>
        <p:blipFill>
          <a:blip r:embed="rId4">
            <a:alphaModFix/>
          </a:blip>
          <a:stretch>
            <a:fillRect/>
          </a:stretch>
        </p:blipFill>
        <p:spPr>
          <a:xfrm>
            <a:off x="2044725" y="2566375"/>
            <a:ext cx="507875" cy="507875"/>
          </a:xfrm>
          <a:prstGeom prst="rect">
            <a:avLst/>
          </a:prstGeom>
          <a:noFill/>
          <a:ln>
            <a:noFill/>
          </a:ln>
        </p:spPr>
      </p:pic>
      <p:sp>
        <p:nvSpPr>
          <p:cNvPr id="440" name="Google Shape;440;p38"/>
          <p:cNvSpPr txBox="1"/>
          <p:nvPr/>
        </p:nvSpPr>
        <p:spPr>
          <a:xfrm>
            <a:off x="1356370" y="2961150"/>
            <a:ext cx="1884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Montserrat"/>
                <a:ea typeface="Montserrat"/>
                <a:cs typeface="Montserrat"/>
                <a:sym typeface="Montserrat"/>
              </a:rPr>
              <a:t>INDEX</a:t>
            </a:r>
            <a:endParaRPr sz="10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SERVERS</a:t>
            </a:r>
            <a:endParaRPr sz="1000">
              <a:latin typeface="Montserrat"/>
              <a:ea typeface="Montserrat"/>
              <a:cs typeface="Montserrat"/>
              <a:sym typeface="Montserrat"/>
            </a:endParaRPr>
          </a:p>
        </p:txBody>
      </p:sp>
      <p:sp>
        <p:nvSpPr>
          <p:cNvPr id="441" name="Google Shape;441;p38"/>
          <p:cNvSpPr txBox="1"/>
          <p:nvPr/>
        </p:nvSpPr>
        <p:spPr>
          <a:xfrm>
            <a:off x="1356370" y="786175"/>
            <a:ext cx="1884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WEB 1</a:t>
            </a:r>
            <a:endParaRPr sz="1000">
              <a:solidFill>
                <a:srgbClr val="FFFFFF"/>
              </a:solidFill>
              <a:latin typeface="Montserrat"/>
              <a:ea typeface="Montserrat"/>
              <a:cs typeface="Montserrat"/>
              <a:sym typeface="Montserrat"/>
            </a:endParaRPr>
          </a:p>
        </p:txBody>
      </p:sp>
      <p:sp>
        <p:nvSpPr>
          <p:cNvPr id="442" name="Google Shape;442;p38"/>
          <p:cNvSpPr txBox="1"/>
          <p:nvPr/>
        </p:nvSpPr>
        <p:spPr>
          <a:xfrm>
            <a:off x="5747470" y="786175"/>
            <a:ext cx="1884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WEB 2</a:t>
            </a:r>
            <a:endParaRPr sz="1000">
              <a:solidFill>
                <a:srgbClr val="FFFFFF"/>
              </a:solidFill>
              <a:latin typeface="Montserrat"/>
              <a:ea typeface="Montserrat"/>
              <a:cs typeface="Montserrat"/>
              <a:sym typeface="Montserrat"/>
            </a:endParaRPr>
          </a:p>
        </p:txBody>
      </p:sp>
      <p:sp>
        <p:nvSpPr>
          <p:cNvPr id="443" name="Google Shape;443;p38"/>
          <p:cNvSpPr/>
          <p:nvPr/>
        </p:nvSpPr>
        <p:spPr>
          <a:xfrm>
            <a:off x="5282075" y="1410175"/>
            <a:ext cx="969900" cy="9456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8"/>
          <p:cNvSpPr/>
          <p:nvPr/>
        </p:nvSpPr>
        <p:spPr>
          <a:xfrm>
            <a:off x="7105500" y="1410175"/>
            <a:ext cx="969900" cy="9456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8"/>
          <p:cNvSpPr/>
          <p:nvPr/>
        </p:nvSpPr>
        <p:spPr>
          <a:xfrm>
            <a:off x="7105500" y="3074250"/>
            <a:ext cx="969900" cy="9456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8"/>
          <p:cNvSpPr/>
          <p:nvPr/>
        </p:nvSpPr>
        <p:spPr>
          <a:xfrm>
            <a:off x="5282075" y="3067875"/>
            <a:ext cx="969900" cy="9456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 name="Google Shape;447;p38"/>
          <p:cNvPicPr preferRelativeResize="0"/>
          <p:nvPr/>
        </p:nvPicPr>
        <p:blipFill>
          <a:blip r:embed="rId3">
            <a:alphaModFix/>
          </a:blip>
          <a:stretch>
            <a:fillRect/>
          </a:stretch>
        </p:blipFill>
        <p:spPr>
          <a:xfrm>
            <a:off x="5335427" y="1466347"/>
            <a:ext cx="344455" cy="305675"/>
          </a:xfrm>
          <a:prstGeom prst="rect">
            <a:avLst/>
          </a:prstGeom>
          <a:noFill/>
          <a:ln>
            <a:noFill/>
          </a:ln>
        </p:spPr>
      </p:pic>
      <p:pic>
        <p:nvPicPr>
          <p:cNvPr id="448" name="Google Shape;448;p38"/>
          <p:cNvPicPr preferRelativeResize="0"/>
          <p:nvPr/>
        </p:nvPicPr>
        <p:blipFill>
          <a:blip r:embed="rId3">
            <a:alphaModFix/>
          </a:blip>
          <a:stretch>
            <a:fillRect/>
          </a:stretch>
        </p:blipFill>
        <p:spPr>
          <a:xfrm>
            <a:off x="5335427" y="1772022"/>
            <a:ext cx="344455" cy="305675"/>
          </a:xfrm>
          <a:prstGeom prst="rect">
            <a:avLst/>
          </a:prstGeom>
          <a:noFill/>
          <a:ln>
            <a:noFill/>
          </a:ln>
        </p:spPr>
      </p:pic>
      <p:pic>
        <p:nvPicPr>
          <p:cNvPr id="449" name="Google Shape;449;p38"/>
          <p:cNvPicPr preferRelativeResize="0"/>
          <p:nvPr/>
        </p:nvPicPr>
        <p:blipFill>
          <a:blip r:embed="rId3">
            <a:alphaModFix/>
          </a:blip>
          <a:stretch>
            <a:fillRect/>
          </a:stretch>
        </p:blipFill>
        <p:spPr>
          <a:xfrm>
            <a:off x="5640227" y="1467222"/>
            <a:ext cx="344455" cy="305675"/>
          </a:xfrm>
          <a:prstGeom prst="rect">
            <a:avLst/>
          </a:prstGeom>
          <a:noFill/>
          <a:ln>
            <a:noFill/>
          </a:ln>
        </p:spPr>
      </p:pic>
      <p:cxnSp>
        <p:nvCxnSpPr>
          <p:cNvPr id="450" name="Google Shape;450;p38"/>
          <p:cNvCxnSpPr>
            <a:stCxn id="443" idx="2"/>
            <a:endCxn id="446" idx="0"/>
          </p:cNvCxnSpPr>
          <p:nvPr/>
        </p:nvCxnSpPr>
        <p:spPr>
          <a:xfrm>
            <a:off x="5767025" y="2355775"/>
            <a:ext cx="0" cy="712200"/>
          </a:xfrm>
          <a:prstGeom prst="straightConnector1">
            <a:avLst/>
          </a:prstGeom>
          <a:noFill/>
          <a:ln cap="flat" cmpd="sng" w="9525">
            <a:solidFill>
              <a:schemeClr val="dk2"/>
            </a:solidFill>
            <a:prstDash val="solid"/>
            <a:round/>
            <a:headEnd len="med" w="med" type="none"/>
            <a:tailEnd len="med" w="med" type="none"/>
          </a:ln>
        </p:spPr>
      </p:cxnSp>
      <p:cxnSp>
        <p:nvCxnSpPr>
          <p:cNvPr id="451" name="Google Shape;451;p38"/>
          <p:cNvCxnSpPr>
            <a:stCxn id="443" idx="3"/>
            <a:endCxn id="444" idx="1"/>
          </p:cNvCxnSpPr>
          <p:nvPr/>
        </p:nvCxnSpPr>
        <p:spPr>
          <a:xfrm>
            <a:off x="6251975" y="1882975"/>
            <a:ext cx="853500" cy="0"/>
          </a:xfrm>
          <a:prstGeom prst="straightConnector1">
            <a:avLst/>
          </a:prstGeom>
          <a:noFill/>
          <a:ln cap="flat" cmpd="sng" w="9525">
            <a:solidFill>
              <a:schemeClr val="dk2"/>
            </a:solidFill>
            <a:prstDash val="solid"/>
            <a:round/>
            <a:headEnd len="med" w="med" type="none"/>
            <a:tailEnd len="med" w="med" type="none"/>
          </a:ln>
        </p:spPr>
      </p:cxnSp>
      <p:cxnSp>
        <p:nvCxnSpPr>
          <p:cNvPr id="452" name="Google Shape;452;p38"/>
          <p:cNvCxnSpPr>
            <a:stCxn id="444" idx="2"/>
            <a:endCxn id="445" idx="0"/>
          </p:cNvCxnSpPr>
          <p:nvPr/>
        </p:nvCxnSpPr>
        <p:spPr>
          <a:xfrm>
            <a:off x="7590450" y="2355775"/>
            <a:ext cx="0" cy="718500"/>
          </a:xfrm>
          <a:prstGeom prst="straightConnector1">
            <a:avLst/>
          </a:prstGeom>
          <a:noFill/>
          <a:ln cap="flat" cmpd="sng" w="9525">
            <a:solidFill>
              <a:schemeClr val="dk2"/>
            </a:solidFill>
            <a:prstDash val="solid"/>
            <a:round/>
            <a:headEnd len="med" w="med" type="none"/>
            <a:tailEnd len="med" w="med" type="none"/>
          </a:ln>
        </p:spPr>
      </p:cxnSp>
      <p:cxnSp>
        <p:nvCxnSpPr>
          <p:cNvPr id="453" name="Google Shape;453;p38"/>
          <p:cNvCxnSpPr>
            <a:stCxn id="445" idx="1"/>
            <a:endCxn id="446" idx="3"/>
          </p:cNvCxnSpPr>
          <p:nvPr/>
        </p:nvCxnSpPr>
        <p:spPr>
          <a:xfrm rot="10800000">
            <a:off x="6252000" y="3540750"/>
            <a:ext cx="853500" cy="6300"/>
          </a:xfrm>
          <a:prstGeom prst="straightConnector1">
            <a:avLst/>
          </a:prstGeom>
          <a:noFill/>
          <a:ln cap="flat" cmpd="sng" w="9525">
            <a:solidFill>
              <a:schemeClr val="dk2"/>
            </a:solidFill>
            <a:prstDash val="solid"/>
            <a:round/>
            <a:headEnd len="med" w="med" type="none"/>
            <a:tailEnd len="med" w="med" type="none"/>
          </a:ln>
        </p:spPr>
      </p:cxnSp>
      <p:cxnSp>
        <p:nvCxnSpPr>
          <p:cNvPr id="454" name="Google Shape;454;p38"/>
          <p:cNvCxnSpPr>
            <a:stCxn id="443" idx="2"/>
            <a:endCxn id="445" idx="0"/>
          </p:cNvCxnSpPr>
          <p:nvPr/>
        </p:nvCxnSpPr>
        <p:spPr>
          <a:xfrm>
            <a:off x="5767025" y="2355775"/>
            <a:ext cx="1823400" cy="718500"/>
          </a:xfrm>
          <a:prstGeom prst="straightConnector1">
            <a:avLst/>
          </a:prstGeom>
          <a:noFill/>
          <a:ln cap="flat" cmpd="sng" w="9525">
            <a:solidFill>
              <a:schemeClr val="dk2"/>
            </a:solidFill>
            <a:prstDash val="solid"/>
            <a:round/>
            <a:headEnd len="med" w="med" type="none"/>
            <a:tailEnd len="med" w="med" type="none"/>
          </a:ln>
        </p:spPr>
      </p:cxnSp>
      <p:cxnSp>
        <p:nvCxnSpPr>
          <p:cNvPr id="455" name="Google Shape;455;p38"/>
          <p:cNvCxnSpPr>
            <a:stCxn id="446" idx="0"/>
            <a:endCxn id="444" idx="2"/>
          </p:cNvCxnSpPr>
          <p:nvPr/>
        </p:nvCxnSpPr>
        <p:spPr>
          <a:xfrm flipH="1" rot="10800000">
            <a:off x="5767025" y="2355675"/>
            <a:ext cx="1823400" cy="712200"/>
          </a:xfrm>
          <a:prstGeom prst="straightConnector1">
            <a:avLst/>
          </a:prstGeom>
          <a:noFill/>
          <a:ln cap="flat" cmpd="sng" w="9525">
            <a:solidFill>
              <a:schemeClr val="dk2"/>
            </a:solidFill>
            <a:prstDash val="solid"/>
            <a:round/>
            <a:headEnd len="med" w="med" type="none"/>
            <a:tailEnd len="med" w="med" type="none"/>
          </a:ln>
        </p:spPr>
      </p:cxnSp>
      <p:pic>
        <p:nvPicPr>
          <p:cNvPr id="456" name="Google Shape;456;p38"/>
          <p:cNvPicPr preferRelativeResize="0"/>
          <p:nvPr/>
        </p:nvPicPr>
        <p:blipFill>
          <a:blip r:embed="rId4">
            <a:alphaModFix/>
          </a:blip>
          <a:stretch>
            <a:fillRect/>
          </a:stretch>
        </p:blipFill>
        <p:spPr>
          <a:xfrm>
            <a:off x="5840850" y="1924150"/>
            <a:ext cx="344450" cy="344450"/>
          </a:xfrm>
          <a:prstGeom prst="rect">
            <a:avLst/>
          </a:prstGeom>
          <a:noFill/>
          <a:ln>
            <a:noFill/>
          </a:ln>
        </p:spPr>
      </p:pic>
      <p:pic>
        <p:nvPicPr>
          <p:cNvPr id="457" name="Google Shape;457;p38"/>
          <p:cNvPicPr preferRelativeResize="0"/>
          <p:nvPr/>
        </p:nvPicPr>
        <p:blipFill>
          <a:blip r:embed="rId3">
            <a:alphaModFix/>
          </a:blip>
          <a:stretch>
            <a:fillRect/>
          </a:stretch>
        </p:blipFill>
        <p:spPr>
          <a:xfrm>
            <a:off x="5335427" y="3142747"/>
            <a:ext cx="344455" cy="305675"/>
          </a:xfrm>
          <a:prstGeom prst="rect">
            <a:avLst/>
          </a:prstGeom>
          <a:noFill/>
          <a:ln>
            <a:noFill/>
          </a:ln>
        </p:spPr>
      </p:pic>
      <p:pic>
        <p:nvPicPr>
          <p:cNvPr id="458" name="Google Shape;458;p38"/>
          <p:cNvPicPr preferRelativeResize="0"/>
          <p:nvPr/>
        </p:nvPicPr>
        <p:blipFill>
          <a:blip r:embed="rId3">
            <a:alphaModFix/>
          </a:blip>
          <a:stretch>
            <a:fillRect/>
          </a:stretch>
        </p:blipFill>
        <p:spPr>
          <a:xfrm>
            <a:off x="5335427" y="3448422"/>
            <a:ext cx="344455" cy="305675"/>
          </a:xfrm>
          <a:prstGeom prst="rect">
            <a:avLst/>
          </a:prstGeom>
          <a:noFill/>
          <a:ln>
            <a:noFill/>
          </a:ln>
        </p:spPr>
      </p:pic>
      <p:pic>
        <p:nvPicPr>
          <p:cNvPr id="459" name="Google Shape;459;p38"/>
          <p:cNvPicPr preferRelativeResize="0"/>
          <p:nvPr/>
        </p:nvPicPr>
        <p:blipFill>
          <a:blip r:embed="rId3">
            <a:alphaModFix/>
          </a:blip>
          <a:stretch>
            <a:fillRect/>
          </a:stretch>
        </p:blipFill>
        <p:spPr>
          <a:xfrm>
            <a:off x="5640227" y="3143622"/>
            <a:ext cx="344455" cy="305675"/>
          </a:xfrm>
          <a:prstGeom prst="rect">
            <a:avLst/>
          </a:prstGeom>
          <a:noFill/>
          <a:ln>
            <a:noFill/>
          </a:ln>
        </p:spPr>
      </p:pic>
      <p:pic>
        <p:nvPicPr>
          <p:cNvPr id="460" name="Google Shape;460;p38"/>
          <p:cNvPicPr preferRelativeResize="0"/>
          <p:nvPr/>
        </p:nvPicPr>
        <p:blipFill>
          <a:blip r:embed="rId4">
            <a:alphaModFix/>
          </a:blip>
          <a:stretch>
            <a:fillRect/>
          </a:stretch>
        </p:blipFill>
        <p:spPr>
          <a:xfrm>
            <a:off x="5840850" y="3600550"/>
            <a:ext cx="344450" cy="344450"/>
          </a:xfrm>
          <a:prstGeom prst="rect">
            <a:avLst/>
          </a:prstGeom>
          <a:noFill/>
          <a:ln>
            <a:noFill/>
          </a:ln>
        </p:spPr>
      </p:pic>
      <p:pic>
        <p:nvPicPr>
          <p:cNvPr id="461" name="Google Shape;461;p38"/>
          <p:cNvPicPr preferRelativeResize="0"/>
          <p:nvPr/>
        </p:nvPicPr>
        <p:blipFill>
          <a:blip r:embed="rId3">
            <a:alphaModFix/>
          </a:blip>
          <a:stretch>
            <a:fillRect/>
          </a:stretch>
        </p:blipFill>
        <p:spPr>
          <a:xfrm>
            <a:off x="7164227" y="3142747"/>
            <a:ext cx="344455" cy="305675"/>
          </a:xfrm>
          <a:prstGeom prst="rect">
            <a:avLst/>
          </a:prstGeom>
          <a:noFill/>
          <a:ln>
            <a:noFill/>
          </a:ln>
        </p:spPr>
      </p:pic>
      <p:pic>
        <p:nvPicPr>
          <p:cNvPr id="462" name="Google Shape;462;p38"/>
          <p:cNvPicPr preferRelativeResize="0"/>
          <p:nvPr/>
        </p:nvPicPr>
        <p:blipFill>
          <a:blip r:embed="rId3">
            <a:alphaModFix/>
          </a:blip>
          <a:stretch>
            <a:fillRect/>
          </a:stretch>
        </p:blipFill>
        <p:spPr>
          <a:xfrm>
            <a:off x="7164227" y="3448422"/>
            <a:ext cx="344455" cy="305675"/>
          </a:xfrm>
          <a:prstGeom prst="rect">
            <a:avLst/>
          </a:prstGeom>
          <a:noFill/>
          <a:ln>
            <a:noFill/>
          </a:ln>
        </p:spPr>
      </p:pic>
      <p:pic>
        <p:nvPicPr>
          <p:cNvPr id="463" name="Google Shape;463;p38"/>
          <p:cNvPicPr preferRelativeResize="0"/>
          <p:nvPr/>
        </p:nvPicPr>
        <p:blipFill>
          <a:blip r:embed="rId3">
            <a:alphaModFix/>
          </a:blip>
          <a:stretch>
            <a:fillRect/>
          </a:stretch>
        </p:blipFill>
        <p:spPr>
          <a:xfrm>
            <a:off x="7469027" y="3143622"/>
            <a:ext cx="344455" cy="305675"/>
          </a:xfrm>
          <a:prstGeom prst="rect">
            <a:avLst/>
          </a:prstGeom>
          <a:noFill/>
          <a:ln>
            <a:noFill/>
          </a:ln>
        </p:spPr>
      </p:pic>
      <p:pic>
        <p:nvPicPr>
          <p:cNvPr id="464" name="Google Shape;464;p38"/>
          <p:cNvPicPr preferRelativeResize="0"/>
          <p:nvPr/>
        </p:nvPicPr>
        <p:blipFill>
          <a:blip r:embed="rId4">
            <a:alphaModFix/>
          </a:blip>
          <a:stretch>
            <a:fillRect/>
          </a:stretch>
        </p:blipFill>
        <p:spPr>
          <a:xfrm>
            <a:off x="7669650" y="3600550"/>
            <a:ext cx="344450" cy="344450"/>
          </a:xfrm>
          <a:prstGeom prst="rect">
            <a:avLst/>
          </a:prstGeom>
          <a:noFill/>
          <a:ln>
            <a:noFill/>
          </a:ln>
        </p:spPr>
      </p:pic>
      <p:pic>
        <p:nvPicPr>
          <p:cNvPr id="465" name="Google Shape;465;p38"/>
          <p:cNvPicPr preferRelativeResize="0"/>
          <p:nvPr/>
        </p:nvPicPr>
        <p:blipFill>
          <a:blip r:embed="rId3">
            <a:alphaModFix/>
          </a:blip>
          <a:stretch>
            <a:fillRect/>
          </a:stretch>
        </p:blipFill>
        <p:spPr>
          <a:xfrm>
            <a:off x="7164227" y="1466347"/>
            <a:ext cx="344455" cy="305675"/>
          </a:xfrm>
          <a:prstGeom prst="rect">
            <a:avLst/>
          </a:prstGeom>
          <a:noFill/>
          <a:ln>
            <a:noFill/>
          </a:ln>
        </p:spPr>
      </p:pic>
      <p:pic>
        <p:nvPicPr>
          <p:cNvPr id="466" name="Google Shape;466;p38"/>
          <p:cNvPicPr preferRelativeResize="0"/>
          <p:nvPr/>
        </p:nvPicPr>
        <p:blipFill>
          <a:blip r:embed="rId3">
            <a:alphaModFix/>
          </a:blip>
          <a:stretch>
            <a:fillRect/>
          </a:stretch>
        </p:blipFill>
        <p:spPr>
          <a:xfrm>
            <a:off x="7164227" y="1772022"/>
            <a:ext cx="344455" cy="305675"/>
          </a:xfrm>
          <a:prstGeom prst="rect">
            <a:avLst/>
          </a:prstGeom>
          <a:noFill/>
          <a:ln>
            <a:noFill/>
          </a:ln>
        </p:spPr>
      </p:pic>
      <p:pic>
        <p:nvPicPr>
          <p:cNvPr id="467" name="Google Shape;467;p38"/>
          <p:cNvPicPr preferRelativeResize="0"/>
          <p:nvPr/>
        </p:nvPicPr>
        <p:blipFill>
          <a:blip r:embed="rId3">
            <a:alphaModFix/>
          </a:blip>
          <a:stretch>
            <a:fillRect/>
          </a:stretch>
        </p:blipFill>
        <p:spPr>
          <a:xfrm>
            <a:off x="7469027" y="1467222"/>
            <a:ext cx="344455" cy="305675"/>
          </a:xfrm>
          <a:prstGeom prst="rect">
            <a:avLst/>
          </a:prstGeom>
          <a:noFill/>
          <a:ln>
            <a:noFill/>
          </a:ln>
        </p:spPr>
      </p:pic>
      <p:pic>
        <p:nvPicPr>
          <p:cNvPr id="468" name="Google Shape;468;p38"/>
          <p:cNvPicPr preferRelativeResize="0"/>
          <p:nvPr/>
        </p:nvPicPr>
        <p:blipFill>
          <a:blip r:embed="rId4">
            <a:alphaModFix/>
          </a:blip>
          <a:stretch>
            <a:fillRect/>
          </a:stretch>
        </p:blipFill>
        <p:spPr>
          <a:xfrm>
            <a:off x="7669650" y="1924150"/>
            <a:ext cx="344450" cy="344450"/>
          </a:xfrm>
          <a:prstGeom prst="rect">
            <a:avLst/>
          </a:prstGeom>
          <a:noFill/>
          <a:ln>
            <a:noFill/>
          </a:ln>
        </p:spPr>
      </p:pic>
      <p:pic>
        <p:nvPicPr>
          <p:cNvPr id="469" name="Google Shape;469;p38"/>
          <p:cNvPicPr preferRelativeResize="0"/>
          <p:nvPr/>
        </p:nvPicPr>
        <p:blipFill>
          <a:blip r:embed="rId5">
            <a:alphaModFix/>
          </a:blip>
          <a:stretch>
            <a:fillRect/>
          </a:stretch>
        </p:blipFill>
        <p:spPr>
          <a:xfrm>
            <a:off x="2088036" y="2189724"/>
            <a:ext cx="421264" cy="400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graphicFrame>
        <p:nvGraphicFramePr>
          <p:cNvPr id="474" name="Google Shape;474;p39"/>
          <p:cNvGraphicFramePr/>
          <p:nvPr/>
        </p:nvGraphicFramePr>
        <p:xfrm>
          <a:off x="1488525" y="1323275"/>
          <a:ext cx="3000000" cy="3000000"/>
        </p:xfrm>
        <a:graphic>
          <a:graphicData uri="http://schemas.openxmlformats.org/drawingml/2006/table">
            <a:tbl>
              <a:tblPr>
                <a:noFill/>
                <a:tableStyleId>{A0DB7C54-8792-41D0-B73C-D22D646FAC31}</a:tableStyleId>
              </a:tblPr>
              <a:tblGrid>
                <a:gridCol w="2055650"/>
                <a:gridCol w="2055650"/>
                <a:gridCol w="2055650"/>
              </a:tblGrid>
              <a:tr h="387625">
                <a:tc>
                  <a:txBody>
                    <a:bodyPr/>
                    <a:lstStyle/>
                    <a:p>
                      <a:pPr indent="0" lvl="0" marL="0" rtl="0" algn="ctr">
                        <a:spcBef>
                          <a:spcPts val="0"/>
                        </a:spcBef>
                        <a:spcAft>
                          <a:spcPts val="0"/>
                        </a:spcAft>
                        <a:buNone/>
                      </a:pPr>
                      <a:r>
                        <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latin typeface="Montserrat"/>
                          <a:ea typeface="Montserrat"/>
                          <a:cs typeface="Montserrat"/>
                          <a:sym typeface="Montserrat"/>
                        </a:rPr>
                        <a:t>IMMATERIAL</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latin typeface="Montserrat"/>
                          <a:ea typeface="Montserrat"/>
                          <a:cs typeface="Montserrat"/>
                          <a:sym typeface="Montserrat"/>
                        </a:rPr>
                        <a:t>MATERIAL</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SUPPORT</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STREAM</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MP3/CDs/Vinyls</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CONTENT</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FREE/PREMIUM</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P2P/BUY</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TAXATION</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DATA</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YES</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ADVERTISING</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YES</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NO</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AVAILABILITY</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ON DEMAND</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ON DEMAND</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QUALITY</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UPON PREMIUM</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HIGH</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DUPLICABILITY</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NOT SERVED</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YES</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387625">
                <a:tc>
                  <a:txBody>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THIRD PARTIES</a:t>
                      </a:r>
                      <a:endParaRPr b="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MERCHANTS/DATA</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FFFFFF"/>
                          </a:solidFill>
                          <a:latin typeface="Montserrat"/>
                          <a:ea typeface="Montserrat"/>
                          <a:cs typeface="Montserrat"/>
                          <a:sym typeface="Montserrat"/>
                        </a:rPr>
                        <a:t>DISTRIBUTORS</a:t>
                      </a:r>
                      <a:endParaRPr i="1" sz="1200">
                        <a:solidFill>
                          <a:srgbClr val="FFFFFF"/>
                        </a:solidFill>
                        <a:latin typeface="Montserrat"/>
                        <a:ea typeface="Montserrat"/>
                        <a:cs typeface="Montserrat"/>
                        <a:sym typeface="Montserrat"/>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bl>
          </a:graphicData>
        </a:graphic>
      </p:graphicFrame>
      <p:sp>
        <p:nvSpPr>
          <p:cNvPr id="475" name="Google Shape;475;p39"/>
          <p:cNvSpPr txBox="1"/>
          <p:nvPr/>
        </p:nvSpPr>
        <p:spPr>
          <a:xfrm>
            <a:off x="326550" y="345300"/>
            <a:ext cx="33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WEB2 MUSICAL CONTENT</a:t>
            </a:r>
            <a:endParaRPr>
              <a:solidFill>
                <a:srgbClr val="FFFFFF"/>
              </a:solidFill>
              <a:latin typeface="Montserrat"/>
              <a:ea typeface="Montserrat"/>
              <a:cs typeface="Montserrat"/>
              <a:sym typeface="Montserrat"/>
            </a:endParaRPr>
          </a:p>
        </p:txBody>
      </p:sp>
      <p:pic>
        <p:nvPicPr>
          <p:cNvPr id="476" name="Google Shape;476;p39"/>
          <p:cNvPicPr preferRelativeResize="0"/>
          <p:nvPr/>
        </p:nvPicPr>
        <p:blipFill>
          <a:blip r:embed="rId3">
            <a:alphaModFix/>
          </a:blip>
          <a:stretch>
            <a:fillRect/>
          </a:stretch>
        </p:blipFill>
        <p:spPr>
          <a:xfrm>
            <a:off x="4261998" y="593100"/>
            <a:ext cx="620000" cy="620026"/>
          </a:xfrm>
          <a:prstGeom prst="rect">
            <a:avLst/>
          </a:prstGeom>
          <a:noFill/>
          <a:ln>
            <a:noFill/>
          </a:ln>
        </p:spPr>
      </p:pic>
      <p:pic>
        <p:nvPicPr>
          <p:cNvPr id="477" name="Google Shape;477;p39"/>
          <p:cNvPicPr preferRelativeResize="0"/>
          <p:nvPr/>
        </p:nvPicPr>
        <p:blipFill>
          <a:blip r:embed="rId4">
            <a:alphaModFix/>
          </a:blip>
          <a:stretch>
            <a:fillRect/>
          </a:stretch>
        </p:blipFill>
        <p:spPr>
          <a:xfrm>
            <a:off x="5802600" y="690925"/>
            <a:ext cx="460900" cy="460900"/>
          </a:xfrm>
          <a:prstGeom prst="rect">
            <a:avLst/>
          </a:prstGeom>
          <a:noFill/>
          <a:ln>
            <a:noFill/>
          </a:ln>
        </p:spPr>
      </p:pic>
      <p:pic>
        <p:nvPicPr>
          <p:cNvPr id="478" name="Google Shape;478;p39"/>
          <p:cNvPicPr preferRelativeResize="0"/>
          <p:nvPr/>
        </p:nvPicPr>
        <p:blipFill>
          <a:blip r:embed="rId5">
            <a:alphaModFix/>
          </a:blip>
          <a:stretch>
            <a:fillRect/>
          </a:stretch>
        </p:blipFill>
        <p:spPr>
          <a:xfrm>
            <a:off x="6379050" y="690925"/>
            <a:ext cx="460900" cy="460900"/>
          </a:xfrm>
          <a:prstGeom prst="rect">
            <a:avLst/>
          </a:prstGeom>
          <a:noFill/>
          <a:ln>
            <a:noFill/>
          </a:ln>
        </p:spPr>
      </p:pic>
      <p:pic>
        <p:nvPicPr>
          <p:cNvPr id="479" name="Google Shape;479;p39"/>
          <p:cNvPicPr preferRelativeResize="0"/>
          <p:nvPr/>
        </p:nvPicPr>
        <p:blipFill>
          <a:blip r:embed="rId6">
            <a:alphaModFix/>
          </a:blip>
          <a:stretch>
            <a:fillRect/>
          </a:stretch>
        </p:blipFill>
        <p:spPr>
          <a:xfrm>
            <a:off x="6955500" y="593113"/>
            <a:ext cx="620000" cy="620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0"/>
          <p:cNvSpPr txBox="1"/>
          <p:nvPr/>
        </p:nvSpPr>
        <p:spPr>
          <a:xfrm>
            <a:off x="2513250" y="361450"/>
            <a:ext cx="411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WEB2 - STREAMED MUSIC ECONOMY</a:t>
            </a:r>
            <a:endParaRPr>
              <a:solidFill>
                <a:srgbClr val="FFFFFF"/>
              </a:solidFill>
              <a:latin typeface="Montserrat"/>
              <a:ea typeface="Montserrat"/>
              <a:cs typeface="Montserrat"/>
              <a:sym typeface="Montserrat"/>
            </a:endParaRPr>
          </a:p>
        </p:txBody>
      </p:sp>
      <p:pic>
        <p:nvPicPr>
          <p:cNvPr id="485" name="Google Shape;485;p40"/>
          <p:cNvPicPr preferRelativeResize="0"/>
          <p:nvPr/>
        </p:nvPicPr>
        <p:blipFill>
          <a:blip r:embed="rId3">
            <a:alphaModFix/>
          </a:blip>
          <a:stretch>
            <a:fillRect/>
          </a:stretch>
        </p:blipFill>
        <p:spPr>
          <a:xfrm>
            <a:off x="791828" y="2477250"/>
            <a:ext cx="395900" cy="351350"/>
          </a:xfrm>
          <a:prstGeom prst="rect">
            <a:avLst/>
          </a:prstGeom>
          <a:noFill/>
          <a:ln>
            <a:noFill/>
          </a:ln>
        </p:spPr>
      </p:pic>
      <p:sp>
        <p:nvSpPr>
          <p:cNvPr id="486" name="Google Shape;486;p40"/>
          <p:cNvSpPr txBox="1"/>
          <p:nvPr/>
        </p:nvSpPr>
        <p:spPr>
          <a:xfrm>
            <a:off x="1187721" y="2551800"/>
            <a:ext cx="878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FFFF"/>
                </a:solidFill>
                <a:latin typeface="Montserrat"/>
                <a:ea typeface="Montserrat"/>
                <a:cs typeface="Montserrat"/>
                <a:sym typeface="Montserrat"/>
              </a:rPr>
              <a:t>SUPPLIERS</a:t>
            </a:r>
            <a:endParaRPr sz="800">
              <a:solidFill>
                <a:srgbClr val="FFFFFF"/>
              </a:solidFill>
              <a:latin typeface="Montserrat"/>
              <a:ea typeface="Montserrat"/>
              <a:cs typeface="Montserrat"/>
              <a:sym typeface="Montserrat"/>
            </a:endParaRPr>
          </a:p>
        </p:txBody>
      </p:sp>
      <p:sp>
        <p:nvSpPr>
          <p:cNvPr id="487" name="Google Shape;487;p40"/>
          <p:cNvSpPr/>
          <p:nvPr/>
        </p:nvSpPr>
        <p:spPr>
          <a:xfrm>
            <a:off x="582725" y="3178403"/>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INSTRUMENTS</a:t>
            </a:r>
            <a:endParaRPr sz="800">
              <a:latin typeface="Montserrat"/>
              <a:ea typeface="Montserrat"/>
              <a:cs typeface="Montserrat"/>
              <a:sym typeface="Montserrat"/>
            </a:endParaRPr>
          </a:p>
        </p:txBody>
      </p:sp>
      <p:sp>
        <p:nvSpPr>
          <p:cNvPr id="488" name="Google Shape;488;p40"/>
          <p:cNvSpPr/>
          <p:nvPr/>
        </p:nvSpPr>
        <p:spPr>
          <a:xfrm>
            <a:off x="582725" y="3484416"/>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HW / SW</a:t>
            </a:r>
            <a:endParaRPr sz="800">
              <a:latin typeface="Montserrat"/>
              <a:ea typeface="Montserrat"/>
              <a:cs typeface="Montserrat"/>
              <a:sym typeface="Montserrat"/>
            </a:endParaRPr>
          </a:p>
        </p:txBody>
      </p:sp>
      <p:sp>
        <p:nvSpPr>
          <p:cNvPr id="489" name="Google Shape;489;p40"/>
          <p:cNvSpPr/>
          <p:nvPr/>
        </p:nvSpPr>
        <p:spPr>
          <a:xfrm>
            <a:off x="582725" y="2872375"/>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GENERAL COSTS</a:t>
            </a:r>
            <a:endParaRPr sz="800">
              <a:latin typeface="Montserrat"/>
              <a:ea typeface="Montserrat"/>
              <a:cs typeface="Montserrat"/>
              <a:sym typeface="Montserrat"/>
            </a:endParaRPr>
          </a:p>
        </p:txBody>
      </p:sp>
      <p:sp>
        <p:nvSpPr>
          <p:cNvPr id="490" name="Google Shape;490;p40"/>
          <p:cNvSpPr/>
          <p:nvPr/>
        </p:nvSpPr>
        <p:spPr>
          <a:xfrm>
            <a:off x="2303850" y="224815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HW / SW</a:t>
            </a:r>
            <a:endParaRPr sz="800">
              <a:latin typeface="Montserrat"/>
              <a:ea typeface="Montserrat"/>
              <a:cs typeface="Montserrat"/>
              <a:sym typeface="Montserrat"/>
            </a:endParaRPr>
          </a:p>
        </p:txBody>
      </p:sp>
      <p:sp>
        <p:nvSpPr>
          <p:cNvPr id="491" name="Google Shape;491;p40"/>
          <p:cNvSpPr/>
          <p:nvPr/>
        </p:nvSpPr>
        <p:spPr>
          <a:xfrm>
            <a:off x="2303850" y="285775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SKILLS</a:t>
            </a:r>
            <a:endParaRPr sz="800">
              <a:latin typeface="Montserrat"/>
              <a:ea typeface="Montserrat"/>
              <a:cs typeface="Montserrat"/>
              <a:sym typeface="Montserrat"/>
            </a:endParaRPr>
          </a:p>
        </p:txBody>
      </p:sp>
      <p:sp>
        <p:nvSpPr>
          <p:cNvPr id="492" name="Google Shape;492;p40"/>
          <p:cNvSpPr/>
          <p:nvPr/>
        </p:nvSpPr>
        <p:spPr>
          <a:xfrm>
            <a:off x="2303850" y="3162553"/>
            <a:ext cx="1483500" cy="252900"/>
          </a:xfrm>
          <a:prstGeom prst="roundRect">
            <a:avLst>
              <a:gd fmla="val 16667" name="adj"/>
            </a:avLst>
          </a:prstGeom>
          <a:gradFill>
            <a:gsLst>
              <a:gs pos="0">
                <a:srgbClr val="00FFFF"/>
              </a:gs>
              <a:gs pos="100000">
                <a:srgbClr val="FFFFFF"/>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COPYRIGHTS</a:t>
            </a:r>
            <a:endParaRPr sz="800">
              <a:latin typeface="Montserrat"/>
              <a:ea typeface="Montserrat"/>
              <a:cs typeface="Montserrat"/>
              <a:sym typeface="Montserrat"/>
            </a:endParaRPr>
          </a:p>
        </p:txBody>
      </p:sp>
      <p:sp>
        <p:nvSpPr>
          <p:cNvPr id="493" name="Google Shape;493;p40"/>
          <p:cNvSpPr/>
          <p:nvPr/>
        </p:nvSpPr>
        <p:spPr>
          <a:xfrm>
            <a:off x="2303850" y="3468578"/>
            <a:ext cx="1483500" cy="252900"/>
          </a:xfrm>
          <a:prstGeom prst="roundRect">
            <a:avLst>
              <a:gd fmla="val 16667" name="adj"/>
            </a:avLst>
          </a:prstGeom>
          <a:gradFill>
            <a:gsLst>
              <a:gs pos="0">
                <a:srgbClr val="00FFFF"/>
              </a:gs>
              <a:gs pos="100000">
                <a:srgbClr val="FFFFFF"/>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ROYALTIES</a:t>
            </a:r>
            <a:endParaRPr sz="800">
              <a:latin typeface="Montserrat"/>
              <a:ea typeface="Montserrat"/>
              <a:cs typeface="Montserrat"/>
              <a:sym typeface="Montserrat"/>
            </a:endParaRPr>
          </a:p>
        </p:txBody>
      </p:sp>
      <p:sp>
        <p:nvSpPr>
          <p:cNvPr id="494" name="Google Shape;494;p40"/>
          <p:cNvSpPr/>
          <p:nvPr/>
        </p:nvSpPr>
        <p:spPr>
          <a:xfrm>
            <a:off x="2303850" y="3774603"/>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RECORDINGS</a:t>
            </a:r>
            <a:endParaRPr sz="800">
              <a:latin typeface="Montserrat"/>
              <a:ea typeface="Montserrat"/>
              <a:cs typeface="Montserrat"/>
              <a:sym typeface="Montserrat"/>
            </a:endParaRPr>
          </a:p>
        </p:txBody>
      </p:sp>
      <p:sp>
        <p:nvSpPr>
          <p:cNvPr id="495" name="Google Shape;495;p40"/>
          <p:cNvSpPr/>
          <p:nvPr/>
        </p:nvSpPr>
        <p:spPr>
          <a:xfrm>
            <a:off x="3927875" y="2552950"/>
            <a:ext cx="1483500" cy="252900"/>
          </a:xfrm>
          <a:prstGeom prst="roundRect">
            <a:avLst>
              <a:gd fmla="val 16667" name="adj"/>
            </a:avLst>
          </a:prstGeom>
          <a:gradFill>
            <a:gsLst>
              <a:gs pos="0">
                <a:srgbClr val="FF9900"/>
              </a:gs>
              <a:gs pos="100000">
                <a:srgbClr val="FFFFFF"/>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COPIES</a:t>
            </a:r>
            <a:endParaRPr sz="800">
              <a:latin typeface="Montserrat"/>
              <a:ea typeface="Montserrat"/>
              <a:cs typeface="Montserrat"/>
              <a:sym typeface="Montserrat"/>
            </a:endParaRPr>
          </a:p>
        </p:txBody>
      </p:sp>
      <p:sp>
        <p:nvSpPr>
          <p:cNvPr id="496" name="Google Shape;496;p40"/>
          <p:cNvSpPr/>
          <p:nvPr/>
        </p:nvSpPr>
        <p:spPr>
          <a:xfrm>
            <a:off x="3927875" y="224815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PROMO</a:t>
            </a:r>
            <a:endParaRPr sz="800">
              <a:latin typeface="Montserrat"/>
              <a:ea typeface="Montserrat"/>
              <a:cs typeface="Montserrat"/>
              <a:sym typeface="Montserrat"/>
            </a:endParaRPr>
          </a:p>
        </p:txBody>
      </p:sp>
      <p:sp>
        <p:nvSpPr>
          <p:cNvPr id="497" name="Google Shape;497;p40"/>
          <p:cNvSpPr/>
          <p:nvPr/>
        </p:nvSpPr>
        <p:spPr>
          <a:xfrm>
            <a:off x="3927875" y="285775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TOUR</a:t>
            </a:r>
            <a:endParaRPr sz="800">
              <a:latin typeface="Montserrat"/>
              <a:ea typeface="Montserrat"/>
              <a:cs typeface="Montserrat"/>
              <a:sym typeface="Montserrat"/>
            </a:endParaRPr>
          </a:p>
        </p:txBody>
      </p:sp>
      <p:sp>
        <p:nvSpPr>
          <p:cNvPr id="498" name="Google Shape;498;p40"/>
          <p:cNvSpPr/>
          <p:nvPr/>
        </p:nvSpPr>
        <p:spPr>
          <a:xfrm>
            <a:off x="3927663" y="3162553"/>
            <a:ext cx="1483500" cy="252900"/>
          </a:xfrm>
          <a:prstGeom prst="roundRect">
            <a:avLst>
              <a:gd fmla="val 16667" name="adj"/>
            </a:avLst>
          </a:prstGeom>
          <a:gradFill>
            <a:gsLst>
              <a:gs pos="0">
                <a:srgbClr val="00FFFF"/>
              </a:gs>
              <a:gs pos="100000">
                <a:srgbClr val="FFFFFF"/>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ROYALTIES</a:t>
            </a:r>
            <a:endParaRPr sz="800">
              <a:latin typeface="Montserrat"/>
              <a:ea typeface="Montserrat"/>
              <a:cs typeface="Montserrat"/>
              <a:sym typeface="Montserrat"/>
            </a:endParaRPr>
          </a:p>
        </p:txBody>
      </p:sp>
      <p:sp>
        <p:nvSpPr>
          <p:cNvPr id="499" name="Google Shape;499;p40"/>
          <p:cNvSpPr/>
          <p:nvPr/>
        </p:nvSpPr>
        <p:spPr>
          <a:xfrm>
            <a:off x="3927663" y="3468578"/>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TICKETS</a:t>
            </a:r>
            <a:endParaRPr sz="800">
              <a:latin typeface="Montserrat"/>
              <a:ea typeface="Montserrat"/>
              <a:cs typeface="Montserrat"/>
              <a:sym typeface="Montserrat"/>
            </a:endParaRPr>
          </a:p>
        </p:txBody>
      </p:sp>
      <p:sp>
        <p:nvSpPr>
          <p:cNvPr id="500" name="Google Shape;500;p40"/>
          <p:cNvSpPr/>
          <p:nvPr/>
        </p:nvSpPr>
        <p:spPr>
          <a:xfrm>
            <a:off x="7175075" y="2534625"/>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PREMIUMS</a:t>
            </a:r>
            <a:endParaRPr sz="800">
              <a:latin typeface="Montserrat"/>
              <a:ea typeface="Montserrat"/>
              <a:cs typeface="Montserrat"/>
              <a:sym typeface="Montserrat"/>
            </a:endParaRPr>
          </a:p>
        </p:txBody>
      </p:sp>
      <p:sp>
        <p:nvSpPr>
          <p:cNvPr id="501" name="Google Shape;501;p40"/>
          <p:cNvSpPr/>
          <p:nvPr/>
        </p:nvSpPr>
        <p:spPr>
          <a:xfrm>
            <a:off x="7175075" y="2839425"/>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TICKETS</a:t>
            </a:r>
            <a:endParaRPr sz="800">
              <a:latin typeface="Montserrat"/>
              <a:ea typeface="Montserrat"/>
              <a:cs typeface="Montserrat"/>
              <a:sym typeface="Montserrat"/>
            </a:endParaRPr>
          </a:p>
        </p:txBody>
      </p:sp>
      <p:sp>
        <p:nvSpPr>
          <p:cNvPr id="502" name="Google Shape;502;p40"/>
          <p:cNvSpPr/>
          <p:nvPr/>
        </p:nvSpPr>
        <p:spPr>
          <a:xfrm>
            <a:off x="7175075" y="3449028"/>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LIVE EXPERIENCE</a:t>
            </a:r>
            <a:endParaRPr sz="800">
              <a:latin typeface="Montserrat"/>
              <a:ea typeface="Montserrat"/>
              <a:cs typeface="Montserrat"/>
              <a:sym typeface="Montserrat"/>
            </a:endParaRPr>
          </a:p>
        </p:txBody>
      </p:sp>
      <p:sp>
        <p:nvSpPr>
          <p:cNvPr id="503" name="Google Shape;503;p40"/>
          <p:cNvSpPr/>
          <p:nvPr/>
        </p:nvSpPr>
        <p:spPr>
          <a:xfrm>
            <a:off x="7175075" y="3753828"/>
            <a:ext cx="1483500" cy="252900"/>
          </a:xfrm>
          <a:prstGeom prst="roundRect">
            <a:avLst>
              <a:gd fmla="val 16667" name="adj"/>
            </a:avLst>
          </a:prstGeom>
          <a:gradFill>
            <a:gsLst>
              <a:gs pos="0">
                <a:srgbClr val="00FFFF"/>
              </a:gs>
              <a:gs pos="100000">
                <a:srgbClr val="FFFFFF"/>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AFFILIATION</a:t>
            </a:r>
            <a:endParaRPr sz="800">
              <a:latin typeface="Montserrat"/>
              <a:ea typeface="Montserrat"/>
              <a:cs typeface="Montserrat"/>
              <a:sym typeface="Montserrat"/>
            </a:endParaRPr>
          </a:p>
        </p:txBody>
      </p:sp>
      <p:sp>
        <p:nvSpPr>
          <p:cNvPr id="504" name="Google Shape;504;p40"/>
          <p:cNvSpPr/>
          <p:nvPr/>
        </p:nvSpPr>
        <p:spPr>
          <a:xfrm>
            <a:off x="7175075" y="4058628"/>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ONLINE </a:t>
            </a:r>
            <a:endParaRPr sz="800">
              <a:latin typeface="Montserrat"/>
              <a:ea typeface="Montserrat"/>
              <a:cs typeface="Montserrat"/>
              <a:sym typeface="Montserrat"/>
            </a:endParaRPr>
          </a:p>
          <a:p>
            <a:pPr indent="0" lvl="0" marL="0" rtl="0" algn="ctr">
              <a:spcBef>
                <a:spcPts val="0"/>
              </a:spcBef>
              <a:spcAft>
                <a:spcPts val="0"/>
              </a:spcAft>
              <a:buNone/>
            </a:pPr>
            <a:r>
              <a:rPr lang="en" sz="800">
                <a:latin typeface="Montserrat"/>
                <a:ea typeface="Montserrat"/>
                <a:cs typeface="Montserrat"/>
                <a:sym typeface="Montserrat"/>
              </a:rPr>
              <a:t>COMMUNITY</a:t>
            </a:r>
            <a:endParaRPr sz="800">
              <a:latin typeface="Montserrat"/>
              <a:ea typeface="Montserrat"/>
              <a:cs typeface="Montserrat"/>
              <a:sym typeface="Montserrat"/>
            </a:endParaRPr>
          </a:p>
        </p:txBody>
      </p:sp>
      <p:pic>
        <p:nvPicPr>
          <p:cNvPr id="505" name="Google Shape;505;p40"/>
          <p:cNvPicPr preferRelativeResize="0"/>
          <p:nvPr/>
        </p:nvPicPr>
        <p:blipFill>
          <a:blip r:embed="rId3">
            <a:alphaModFix/>
          </a:blip>
          <a:stretch>
            <a:fillRect/>
          </a:stretch>
        </p:blipFill>
        <p:spPr>
          <a:xfrm>
            <a:off x="5815478" y="1775550"/>
            <a:ext cx="395900" cy="351350"/>
          </a:xfrm>
          <a:prstGeom prst="rect">
            <a:avLst/>
          </a:prstGeom>
          <a:noFill/>
          <a:ln>
            <a:noFill/>
          </a:ln>
        </p:spPr>
      </p:pic>
      <p:sp>
        <p:nvSpPr>
          <p:cNvPr id="506" name="Google Shape;506;p40"/>
          <p:cNvSpPr txBox="1"/>
          <p:nvPr/>
        </p:nvSpPr>
        <p:spPr>
          <a:xfrm>
            <a:off x="6211371" y="1850900"/>
            <a:ext cx="82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FFFF"/>
                </a:solidFill>
                <a:latin typeface="Montserrat"/>
                <a:ea typeface="Montserrat"/>
                <a:cs typeface="Montserrat"/>
                <a:sym typeface="Montserrat"/>
              </a:rPr>
              <a:t>SPACES</a:t>
            </a:r>
            <a:endParaRPr sz="800">
              <a:solidFill>
                <a:srgbClr val="FFFFFF"/>
              </a:solidFill>
              <a:latin typeface="Montserrat"/>
              <a:ea typeface="Montserrat"/>
              <a:cs typeface="Montserrat"/>
              <a:sym typeface="Montserrat"/>
            </a:endParaRPr>
          </a:p>
        </p:txBody>
      </p:sp>
      <p:sp>
        <p:nvSpPr>
          <p:cNvPr id="507" name="Google Shape;507;p40"/>
          <p:cNvSpPr/>
          <p:nvPr/>
        </p:nvSpPr>
        <p:spPr>
          <a:xfrm>
            <a:off x="5551475" y="255980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GENERAL COSTS</a:t>
            </a:r>
            <a:endParaRPr sz="800">
              <a:latin typeface="Montserrat"/>
              <a:ea typeface="Montserrat"/>
              <a:cs typeface="Montserrat"/>
              <a:sym typeface="Montserrat"/>
            </a:endParaRPr>
          </a:p>
        </p:txBody>
      </p:sp>
      <p:sp>
        <p:nvSpPr>
          <p:cNvPr id="508" name="Google Shape;508;p40"/>
          <p:cNvSpPr/>
          <p:nvPr/>
        </p:nvSpPr>
        <p:spPr>
          <a:xfrm>
            <a:off x="5551475" y="286460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FEE CUT</a:t>
            </a:r>
            <a:endParaRPr sz="800">
              <a:latin typeface="Montserrat"/>
              <a:ea typeface="Montserrat"/>
              <a:cs typeface="Montserrat"/>
              <a:sym typeface="Montserrat"/>
            </a:endParaRPr>
          </a:p>
        </p:txBody>
      </p:sp>
      <p:sp>
        <p:nvSpPr>
          <p:cNvPr id="509" name="Google Shape;509;p40"/>
          <p:cNvSpPr/>
          <p:nvPr/>
        </p:nvSpPr>
        <p:spPr>
          <a:xfrm>
            <a:off x="5551475" y="3169403"/>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TICKET FEE / PREMIUM</a:t>
            </a:r>
            <a:endParaRPr sz="800">
              <a:latin typeface="Montserrat"/>
              <a:ea typeface="Montserrat"/>
              <a:cs typeface="Montserrat"/>
              <a:sym typeface="Montserrat"/>
            </a:endParaRPr>
          </a:p>
        </p:txBody>
      </p:sp>
      <p:sp>
        <p:nvSpPr>
          <p:cNvPr id="510" name="Google Shape;510;p40"/>
          <p:cNvSpPr/>
          <p:nvPr/>
        </p:nvSpPr>
        <p:spPr>
          <a:xfrm>
            <a:off x="5551475" y="3474203"/>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THIRD PARTIES</a:t>
            </a:r>
            <a:endParaRPr sz="800">
              <a:latin typeface="Montserrat"/>
              <a:ea typeface="Montserrat"/>
              <a:cs typeface="Montserrat"/>
              <a:sym typeface="Montserrat"/>
            </a:endParaRPr>
          </a:p>
        </p:txBody>
      </p:sp>
      <p:pic>
        <p:nvPicPr>
          <p:cNvPr id="511" name="Google Shape;511;p40"/>
          <p:cNvPicPr preferRelativeResize="0"/>
          <p:nvPr/>
        </p:nvPicPr>
        <p:blipFill>
          <a:blip r:embed="rId3">
            <a:alphaModFix/>
          </a:blip>
          <a:stretch>
            <a:fillRect/>
          </a:stretch>
        </p:blipFill>
        <p:spPr>
          <a:xfrm>
            <a:off x="2490316" y="1546962"/>
            <a:ext cx="395900" cy="351350"/>
          </a:xfrm>
          <a:prstGeom prst="rect">
            <a:avLst/>
          </a:prstGeom>
          <a:noFill/>
          <a:ln>
            <a:noFill/>
          </a:ln>
        </p:spPr>
      </p:pic>
      <p:sp>
        <p:nvSpPr>
          <p:cNvPr id="512" name="Google Shape;512;p40"/>
          <p:cNvSpPr txBox="1"/>
          <p:nvPr/>
        </p:nvSpPr>
        <p:spPr>
          <a:xfrm>
            <a:off x="2886208" y="1621513"/>
            <a:ext cx="878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FFFF"/>
                </a:solidFill>
                <a:latin typeface="Montserrat"/>
                <a:ea typeface="Montserrat"/>
                <a:cs typeface="Montserrat"/>
                <a:sym typeface="Montserrat"/>
              </a:rPr>
              <a:t>CREATORS</a:t>
            </a:r>
            <a:endParaRPr sz="800">
              <a:solidFill>
                <a:srgbClr val="FFFFFF"/>
              </a:solidFill>
              <a:latin typeface="Montserrat"/>
              <a:ea typeface="Montserrat"/>
              <a:cs typeface="Montserrat"/>
              <a:sym typeface="Montserrat"/>
            </a:endParaRPr>
          </a:p>
        </p:txBody>
      </p:sp>
      <p:pic>
        <p:nvPicPr>
          <p:cNvPr id="513" name="Google Shape;513;p40"/>
          <p:cNvPicPr preferRelativeResize="0"/>
          <p:nvPr/>
        </p:nvPicPr>
        <p:blipFill>
          <a:blip r:embed="rId3">
            <a:alphaModFix/>
          </a:blip>
          <a:stretch>
            <a:fillRect/>
          </a:stretch>
        </p:blipFill>
        <p:spPr>
          <a:xfrm>
            <a:off x="4144978" y="1789587"/>
            <a:ext cx="395900" cy="351350"/>
          </a:xfrm>
          <a:prstGeom prst="rect">
            <a:avLst/>
          </a:prstGeom>
          <a:noFill/>
          <a:ln>
            <a:noFill/>
          </a:ln>
        </p:spPr>
      </p:pic>
      <p:sp>
        <p:nvSpPr>
          <p:cNvPr id="514" name="Google Shape;514;p40"/>
          <p:cNvSpPr txBox="1"/>
          <p:nvPr/>
        </p:nvSpPr>
        <p:spPr>
          <a:xfrm>
            <a:off x="4540881" y="1864150"/>
            <a:ext cx="1010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FFFF"/>
                </a:solidFill>
                <a:latin typeface="Montserrat"/>
                <a:ea typeface="Montserrat"/>
                <a:cs typeface="Montserrat"/>
                <a:sym typeface="Montserrat"/>
              </a:rPr>
              <a:t>MIDDLEMEN</a:t>
            </a:r>
            <a:endParaRPr sz="800">
              <a:solidFill>
                <a:srgbClr val="FFFFFF"/>
              </a:solidFill>
              <a:latin typeface="Montserrat"/>
              <a:ea typeface="Montserrat"/>
              <a:cs typeface="Montserrat"/>
              <a:sym typeface="Montserrat"/>
            </a:endParaRPr>
          </a:p>
        </p:txBody>
      </p:sp>
      <p:pic>
        <p:nvPicPr>
          <p:cNvPr id="515" name="Google Shape;515;p40"/>
          <p:cNvPicPr preferRelativeResize="0"/>
          <p:nvPr/>
        </p:nvPicPr>
        <p:blipFill>
          <a:blip r:embed="rId3">
            <a:alphaModFix/>
          </a:blip>
          <a:stretch>
            <a:fillRect/>
          </a:stretch>
        </p:blipFill>
        <p:spPr>
          <a:xfrm>
            <a:off x="7279678" y="1150462"/>
            <a:ext cx="395900" cy="351350"/>
          </a:xfrm>
          <a:prstGeom prst="rect">
            <a:avLst/>
          </a:prstGeom>
          <a:noFill/>
          <a:ln>
            <a:noFill/>
          </a:ln>
        </p:spPr>
      </p:pic>
      <p:sp>
        <p:nvSpPr>
          <p:cNvPr id="516" name="Google Shape;516;p40"/>
          <p:cNvSpPr txBox="1"/>
          <p:nvPr/>
        </p:nvSpPr>
        <p:spPr>
          <a:xfrm>
            <a:off x="7675571" y="1225013"/>
            <a:ext cx="878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FFFF"/>
                </a:solidFill>
                <a:latin typeface="Montserrat"/>
                <a:ea typeface="Montserrat"/>
                <a:cs typeface="Montserrat"/>
                <a:sym typeface="Montserrat"/>
              </a:rPr>
              <a:t>AUDIENCES</a:t>
            </a:r>
            <a:endParaRPr sz="800">
              <a:solidFill>
                <a:srgbClr val="FFFFFF"/>
              </a:solidFill>
              <a:latin typeface="Montserrat"/>
              <a:ea typeface="Montserrat"/>
              <a:cs typeface="Montserrat"/>
              <a:sym typeface="Montserrat"/>
            </a:endParaRPr>
          </a:p>
        </p:txBody>
      </p:sp>
      <p:sp>
        <p:nvSpPr>
          <p:cNvPr id="517" name="Google Shape;517;p40"/>
          <p:cNvSpPr/>
          <p:nvPr/>
        </p:nvSpPr>
        <p:spPr>
          <a:xfrm>
            <a:off x="582725" y="3790441"/>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AUDIO DEVICES</a:t>
            </a:r>
            <a:endParaRPr sz="800">
              <a:latin typeface="Montserrat"/>
              <a:ea typeface="Montserrat"/>
              <a:cs typeface="Montserrat"/>
              <a:sym typeface="Montserrat"/>
            </a:endParaRPr>
          </a:p>
        </p:txBody>
      </p:sp>
      <p:sp>
        <p:nvSpPr>
          <p:cNvPr id="518" name="Google Shape;518;p40"/>
          <p:cNvSpPr/>
          <p:nvPr/>
        </p:nvSpPr>
        <p:spPr>
          <a:xfrm>
            <a:off x="7175075" y="4363416"/>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INFLUENCING</a:t>
            </a:r>
            <a:endParaRPr sz="800">
              <a:latin typeface="Montserrat"/>
              <a:ea typeface="Montserrat"/>
              <a:cs typeface="Montserrat"/>
              <a:sym typeface="Montserrat"/>
            </a:endParaRPr>
          </a:p>
        </p:txBody>
      </p:sp>
      <p:sp>
        <p:nvSpPr>
          <p:cNvPr id="519" name="Google Shape;519;p40"/>
          <p:cNvSpPr/>
          <p:nvPr/>
        </p:nvSpPr>
        <p:spPr>
          <a:xfrm>
            <a:off x="2304275" y="255295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STUDIO</a:t>
            </a:r>
            <a:endParaRPr sz="800">
              <a:latin typeface="Montserrat"/>
              <a:ea typeface="Montserrat"/>
              <a:cs typeface="Montserrat"/>
              <a:sym typeface="Montserrat"/>
            </a:endParaRPr>
          </a:p>
        </p:txBody>
      </p:sp>
      <p:sp>
        <p:nvSpPr>
          <p:cNvPr id="520" name="Google Shape;520;p40"/>
          <p:cNvSpPr/>
          <p:nvPr/>
        </p:nvSpPr>
        <p:spPr>
          <a:xfrm>
            <a:off x="2303850" y="4080628"/>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CACHETS</a:t>
            </a:r>
            <a:endParaRPr sz="800">
              <a:latin typeface="Montserrat"/>
              <a:ea typeface="Montserrat"/>
              <a:cs typeface="Montserrat"/>
              <a:sym typeface="Montserrat"/>
            </a:endParaRPr>
          </a:p>
        </p:txBody>
      </p:sp>
      <p:sp>
        <p:nvSpPr>
          <p:cNvPr id="521" name="Google Shape;521;p40"/>
          <p:cNvSpPr/>
          <p:nvPr/>
        </p:nvSpPr>
        <p:spPr>
          <a:xfrm>
            <a:off x="7175075" y="3144228"/>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ENDLESS CONTENT</a:t>
            </a:r>
            <a:endParaRPr sz="800">
              <a:latin typeface="Montserrat"/>
              <a:ea typeface="Montserrat"/>
              <a:cs typeface="Montserrat"/>
              <a:sym typeface="Montserrat"/>
            </a:endParaRPr>
          </a:p>
        </p:txBody>
      </p:sp>
      <p:sp>
        <p:nvSpPr>
          <p:cNvPr id="522" name="Google Shape;522;p40"/>
          <p:cNvSpPr/>
          <p:nvPr/>
        </p:nvSpPr>
        <p:spPr>
          <a:xfrm>
            <a:off x="7175075" y="2229825"/>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DATA</a:t>
            </a:r>
            <a:endParaRPr sz="800">
              <a:latin typeface="Montserrat"/>
              <a:ea typeface="Montserrat"/>
              <a:cs typeface="Montserrat"/>
              <a:sym typeface="Montserrat"/>
            </a:endParaRPr>
          </a:p>
        </p:txBody>
      </p:sp>
      <p:sp>
        <p:nvSpPr>
          <p:cNvPr id="523" name="Google Shape;523;p40"/>
          <p:cNvSpPr/>
          <p:nvPr/>
        </p:nvSpPr>
        <p:spPr>
          <a:xfrm>
            <a:off x="2303850" y="1943350"/>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INSTRUMENTS</a:t>
            </a:r>
            <a:endParaRPr sz="800">
              <a:latin typeface="Montserrat"/>
              <a:ea typeface="Montserrat"/>
              <a:cs typeface="Montserrat"/>
              <a:sym typeface="Montserrat"/>
            </a:endParaRPr>
          </a:p>
        </p:txBody>
      </p:sp>
      <p:sp>
        <p:nvSpPr>
          <p:cNvPr id="524" name="Google Shape;524;p40"/>
          <p:cNvSpPr/>
          <p:nvPr/>
        </p:nvSpPr>
        <p:spPr>
          <a:xfrm>
            <a:off x="582725" y="831950"/>
            <a:ext cx="209700" cy="209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0"/>
          <p:cNvSpPr/>
          <p:nvPr/>
        </p:nvSpPr>
        <p:spPr>
          <a:xfrm>
            <a:off x="582725" y="1136750"/>
            <a:ext cx="209700" cy="2097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0"/>
          <p:cNvSpPr txBox="1"/>
          <p:nvPr/>
        </p:nvSpPr>
        <p:spPr>
          <a:xfrm>
            <a:off x="885175" y="767450"/>
            <a:ext cx="48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OUT</a:t>
            </a:r>
            <a:endParaRPr sz="1000">
              <a:solidFill>
                <a:srgbClr val="FFFFFF"/>
              </a:solidFill>
              <a:latin typeface="Montserrat"/>
              <a:ea typeface="Montserrat"/>
              <a:cs typeface="Montserrat"/>
              <a:sym typeface="Montserrat"/>
            </a:endParaRPr>
          </a:p>
        </p:txBody>
      </p:sp>
      <p:sp>
        <p:nvSpPr>
          <p:cNvPr id="527" name="Google Shape;527;p40"/>
          <p:cNvSpPr txBox="1"/>
          <p:nvPr/>
        </p:nvSpPr>
        <p:spPr>
          <a:xfrm>
            <a:off x="885175" y="1072250"/>
            <a:ext cx="48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IN</a:t>
            </a:r>
            <a:endParaRPr sz="1000">
              <a:solidFill>
                <a:srgbClr val="FFFFFF"/>
              </a:solidFill>
              <a:latin typeface="Montserrat"/>
              <a:ea typeface="Montserrat"/>
              <a:cs typeface="Montserrat"/>
              <a:sym typeface="Montserrat"/>
            </a:endParaRPr>
          </a:p>
        </p:txBody>
      </p:sp>
      <p:sp>
        <p:nvSpPr>
          <p:cNvPr id="528" name="Google Shape;528;p40"/>
          <p:cNvSpPr/>
          <p:nvPr/>
        </p:nvSpPr>
        <p:spPr>
          <a:xfrm>
            <a:off x="582725" y="1441550"/>
            <a:ext cx="209700" cy="209700"/>
          </a:xfrm>
          <a:prstGeom prst="ellipse">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0"/>
          <p:cNvSpPr txBox="1"/>
          <p:nvPr/>
        </p:nvSpPr>
        <p:spPr>
          <a:xfrm>
            <a:off x="885175" y="1377050"/>
            <a:ext cx="70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FADE</a:t>
            </a:r>
            <a:endParaRPr sz="1000">
              <a:solidFill>
                <a:srgbClr val="FFFFFF"/>
              </a:solidFill>
              <a:latin typeface="Montserrat"/>
              <a:ea typeface="Montserrat"/>
              <a:cs typeface="Montserrat"/>
              <a:sym typeface="Montserrat"/>
            </a:endParaRPr>
          </a:p>
        </p:txBody>
      </p:sp>
      <p:sp>
        <p:nvSpPr>
          <p:cNvPr id="530" name="Google Shape;530;p40"/>
          <p:cNvSpPr/>
          <p:nvPr/>
        </p:nvSpPr>
        <p:spPr>
          <a:xfrm>
            <a:off x="7175075" y="1929875"/>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HW /SW</a:t>
            </a:r>
            <a:endParaRPr sz="800">
              <a:latin typeface="Montserrat"/>
              <a:ea typeface="Montserrat"/>
              <a:cs typeface="Montserrat"/>
              <a:sym typeface="Montserrat"/>
            </a:endParaRPr>
          </a:p>
        </p:txBody>
      </p:sp>
      <p:sp>
        <p:nvSpPr>
          <p:cNvPr id="531" name="Google Shape;531;p40"/>
          <p:cNvSpPr/>
          <p:nvPr/>
        </p:nvSpPr>
        <p:spPr>
          <a:xfrm>
            <a:off x="5551475" y="3779003"/>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METADATA</a:t>
            </a:r>
            <a:endParaRPr sz="800">
              <a:latin typeface="Montserrat"/>
              <a:ea typeface="Montserrat"/>
              <a:cs typeface="Montserrat"/>
              <a:sym typeface="Montserrat"/>
            </a:endParaRPr>
          </a:p>
        </p:txBody>
      </p:sp>
      <p:sp>
        <p:nvSpPr>
          <p:cNvPr id="532" name="Google Shape;532;p40"/>
          <p:cNvSpPr/>
          <p:nvPr/>
        </p:nvSpPr>
        <p:spPr>
          <a:xfrm>
            <a:off x="5551475" y="2239425"/>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LICENSES</a:t>
            </a:r>
            <a:endParaRPr sz="800">
              <a:latin typeface="Montserrat"/>
              <a:ea typeface="Montserrat"/>
              <a:cs typeface="Montserrat"/>
              <a:sym typeface="Montserrat"/>
            </a:endParaRPr>
          </a:p>
        </p:txBody>
      </p:sp>
      <p:sp>
        <p:nvSpPr>
          <p:cNvPr id="533" name="Google Shape;533;p40"/>
          <p:cNvSpPr/>
          <p:nvPr/>
        </p:nvSpPr>
        <p:spPr>
          <a:xfrm>
            <a:off x="7175075" y="1629925"/>
            <a:ext cx="1483500" cy="2529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AUDIO DEVICES</a:t>
            </a:r>
            <a:endParaRPr sz="800">
              <a:latin typeface="Montserrat"/>
              <a:ea typeface="Montserrat"/>
              <a:cs typeface="Montserrat"/>
              <a:sym typeface="Montserrat"/>
            </a:endParaRPr>
          </a:p>
        </p:txBody>
      </p:sp>
      <p:sp>
        <p:nvSpPr>
          <p:cNvPr id="534" name="Google Shape;534;p40"/>
          <p:cNvSpPr/>
          <p:nvPr/>
        </p:nvSpPr>
        <p:spPr>
          <a:xfrm>
            <a:off x="2304275" y="4386653"/>
            <a:ext cx="1483500" cy="252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INFLUENCING</a:t>
            </a:r>
            <a:endParaRPr sz="8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1"/>
          <p:cNvSpPr txBox="1"/>
          <p:nvPr/>
        </p:nvSpPr>
        <p:spPr>
          <a:xfrm>
            <a:off x="2513250" y="361450"/>
            <a:ext cx="4117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RESUME - MUSICIAN BUSINESS MODEL TODAY</a:t>
            </a:r>
            <a:endParaRPr>
              <a:solidFill>
                <a:srgbClr val="FFFFFF"/>
              </a:solidFill>
              <a:latin typeface="Montserrat"/>
              <a:ea typeface="Montserrat"/>
              <a:cs typeface="Montserrat"/>
              <a:sym typeface="Montserrat"/>
            </a:endParaRPr>
          </a:p>
        </p:txBody>
      </p:sp>
      <p:cxnSp>
        <p:nvCxnSpPr>
          <p:cNvPr id="540" name="Google Shape;540;p41"/>
          <p:cNvCxnSpPr/>
          <p:nvPr/>
        </p:nvCxnSpPr>
        <p:spPr>
          <a:xfrm rot="10800000">
            <a:off x="848850" y="1126175"/>
            <a:ext cx="0" cy="3395400"/>
          </a:xfrm>
          <a:prstGeom prst="straightConnector1">
            <a:avLst/>
          </a:prstGeom>
          <a:noFill/>
          <a:ln cap="flat" cmpd="sng" w="9525">
            <a:solidFill>
              <a:srgbClr val="FFFFFF"/>
            </a:solidFill>
            <a:prstDash val="solid"/>
            <a:round/>
            <a:headEnd len="med" w="med" type="none"/>
            <a:tailEnd len="med" w="med" type="triangle"/>
          </a:ln>
        </p:spPr>
      </p:cxnSp>
      <p:cxnSp>
        <p:nvCxnSpPr>
          <p:cNvPr id="541" name="Google Shape;541;p41"/>
          <p:cNvCxnSpPr/>
          <p:nvPr/>
        </p:nvCxnSpPr>
        <p:spPr>
          <a:xfrm>
            <a:off x="521075" y="2899525"/>
            <a:ext cx="7824600" cy="0"/>
          </a:xfrm>
          <a:prstGeom prst="straightConnector1">
            <a:avLst/>
          </a:prstGeom>
          <a:noFill/>
          <a:ln cap="flat" cmpd="sng" w="9525">
            <a:solidFill>
              <a:srgbClr val="FFFFFF"/>
            </a:solidFill>
            <a:prstDash val="solid"/>
            <a:round/>
            <a:headEnd len="med" w="med" type="none"/>
            <a:tailEnd len="med" w="med" type="triangle"/>
          </a:ln>
        </p:spPr>
      </p:cxnSp>
      <p:sp>
        <p:nvSpPr>
          <p:cNvPr id="542" name="Google Shape;542;p41"/>
          <p:cNvSpPr txBox="1"/>
          <p:nvPr/>
        </p:nvSpPr>
        <p:spPr>
          <a:xfrm>
            <a:off x="848850" y="983325"/>
            <a:ext cx="10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PROFIT</a:t>
            </a:r>
            <a:endParaRPr>
              <a:solidFill>
                <a:srgbClr val="FFFFFF"/>
              </a:solidFill>
              <a:latin typeface="Montserrat"/>
              <a:ea typeface="Montserrat"/>
              <a:cs typeface="Montserrat"/>
              <a:sym typeface="Montserrat"/>
            </a:endParaRPr>
          </a:p>
        </p:txBody>
      </p:sp>
      <p:sp>
        <p:nvSpPr>
          <p:cNvPr id="543" name="Google Shape;543;p41"/>
          <p:cNvSpPr txBox="1"/>
          <p:nvPr/>
        </p:nvSpPr>
        <p:spPr>
          <a:xfrm>
            <a:off x="815225" y="4521575"/>
            <a:ext cx="10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LOSS</a:t>
            </a:r>
            <a:endParaRPr>
              <a:solidFill>
                <a:srgbClr val="FFFFFF"/>
              </a:solidFill>
              <a:latin typeface="Montserrat"/>
              <a:ea typeface="Montserrat"/>
              <a:cs typeface="Montserrat"/>
              <a:sym typeface="Montserrat"/>
            </a:endParaRPr>
          </a:p>
        </p:txBody>
      </p:sp>
      <p:sp>
        <p:nvSpPr>
          <p:cNvPr id="544" name="Google Shape;544;p41"/>
          <p:cNvSpPr/>
          <p:nvPr/>
        </p:nvSpPr>
        <p:spPr>
          <a:xfrm>
            <a:off x="2154350" y="3731475"/>
            <a:ext cx="209700" cy="209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1"/>
          <p:cNvSpPr/>
          <p:nvPr/>
        </p:nvSpPr>
        <p:spPr>
          <a:xfrm>
            <a:off x="1218875" y="1598975"/>
            <a:ext cx="209700" cy="2097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1"/>
          <p:cNvSpPr/>
          <p:nvPr/>
        </p:nvSpPr>
        <p:spPr>
          <a:xfrm>
            <a:off x="7398700" y="2794675"/>
            <a:ext cx="209700" cy="209700"/>
          </a:xfrm>
          <a:prstGeom prst="ellipse">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1"/>
          <p:cNvSpPr/>
          <p:nvPr/>
        </p:nvSpPr>
        <p:spPr>
          <a:xfrm>
            <a:off x="3363125" y="1725738"/>
            <a:ext cx="209700" cy="2097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1"/>
          <p:cNvSpPr/>
          <p:nvPr/>
        </p:nvSpPr>
        <p:spPr>
          <a:xfrm>
            <a:off x="5003075" y="2061225"/>
            <a:ext cx="209700" cy="2097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1"/>
          <p:cNvSpPr/>
          <p:nvPr/>
        </p:nvSpPr>
        <p:spPr>
          <a:xfrm>
            <a:off x="6575825" y="1516050"/>
            <a:ext cx="209700" cy="2097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1"/>
          <p:cNvSpPr txBox="1"/>
          <p:nvPr/>
        </p:nvSpPr>
        <p:spPr>
          <a:xfrm>
            <a:off x="1001250" y="1821525"/>
            <a:ext cx="1436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MANUFACTURERS</a:t>
            </a:r>
            <a:endParaRPr sz="1000">
              <a:solidFill>
                <a:srgbClr val="FFFFFF"/>
              </a:solidFill>
              <a:latin typeface="Montserrat"/>
              <a:ea typeface="Montserrat"/>
              <a:cs typeface="Montserrat"/>
              <a:sym typeface="Montserrat"/>
            </a:endParaRPr>
          </a:p>
        </p:txBody>
      </p:sp>
      <p:sp>
        <p:nvSpPr>
          <p:cNvPr id="551" name="Google Shape;551;p41"/>
          <p:cNvSpPr txBox="1"/>
          <p:nvPr/>
        </p:nvSpPr>
        <p:spPr>
          <a:xfrm>
            <a:off x="2068050" y="3955125"/>
            <a:ext cx="1436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MUSICIANS</a:t>
            </a:r>
            <a:endParaRPr sz="1000">
              <a:solidFill>
                <a:srgbClr val="FFFFFF"/>
              </a:solidFill>
              <a:latin typeface="Montserrat"/>
              <a:ea typeface="Montserrat"/>
              <a:cs typeface="Montserrat"/>
              <a:sym typeface="Montserrat"/>
            </a:endParaRPr>
          </a:p>
        </p:txBody>
      </p:sp>
      <p:sp>
        <p:nvSpPr>
          <p:cNvPr id="552" name="Google Shape;552;p41"/>
          <p:cNvSpPr txBox="1"/>
          <p:nvPr/>
        </p:nvSpPr>
        <p:spPr>
          <a:xfrm>
            <a:off x="3279400" y="1996725"/>
            <a:ext cx="1436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SERVICES</a:t>
            </a:r>
            <a:endParaRPr sz="1000">
              <a:solidFill>
                <a:srgbClr val="FFFFFF"/>
              </a:solidFill>
              <a:latin typeface="Montserrat"/>
              <a:ea typeface="Montserrat"/>
              <a:cs typeface="Montserrat"/>
              <a:sym typeface="Montserrat"/>
            </a:endParaRPr>
          </a:p>
        </p:txBody>
      </p:sp>
      <p:sp>
        <p:nvSpPr>
          <p:cNvPr id="553" name="Google Shape;553;p41"/>
          <p:cNvSpPr txBox="1"/>
          <p:nvPr/>
        </p:nvSpPr>
        <p:spPr>
          <a:xfrm>
            <a:off x="5032000" y="2301525"/>
            <a:ext cx="143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CMO</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000">
                <a:solidFill>
                  <a:srgbClr val="FFFFFF"/>
                </a:solidFill>
                <a:latin typeface="Montserrat"/>
                <a:ea typeface="Montserrat"/>
                <a:cs typeface="Montserrat"/>
                <a:sym typeface="Montserrat"/>
              </a:rPr>
              <a:t>DISTRIBUTORS</a:t>
            </a:r>
            <a:endParaRPr sz="1000">
              <a:solidFill>
                <a:srgbClr val="FFFFFF"/>
              </a:solidFill>
              <a:latin typeface="Montserrat"/>
              <a:ea typeface="Montserrat"/>
              <a:cs typeface="Montserrat"/>
              <a:sym typeface="Montserrat"/>
            </a:endParaRPr>
          </a:p>
        </p:txBody>
      </p:sp>
      <p:sp>
        <p:nvSpPr>
          <p:cNvPr id="554" name="Google Shape;554;p41"/>
          <p:cNvSpPr txBox="1"/>
          <p:nvPr/>
        </p:nvSpPr>
        <p:spPr>
          <a:xfrm>
            <a:off x="6556000" y="1768125"/>
            <a:ext cx="1436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AGGREGATORS</a:t>
            </a:r>
            <a:endParaRPr sz="1000">
              <a:solidFill>
                <a:srgbClr val="FFFFFF"/>
              </a:solidFill>
              <a:latin typeface="Montserrat"/>
              <a:ea typeface="Montserrat"/>
              <a:cs typeface="Montserrat"/>
              <a:sym typeface="Montserrat"/>
            </a:endParaRPr>
          </a:p>
        </p:txBody>
      </p:sp>
      <p:sp>
        <p:nvSpPr>
          <p:cNvPr id="555" name="Google Shape;555;p41"/>
          <p:cNvSpPr txBox="1"/>
          <p:nvPr/>
        </p:nvSpPr>
        <p:spPr>
          <a:xfrm>
            <a:off x="7394200" y="3063525"/>
            <a:ext cx="1436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AUDIENCES</a:t>
            </a:r>
            <a:endParaRPr sz="1000">
              <a:solidFill>
                <a:srgbClr val="FFFFFF"/>
              </a:solidFill>
              <a:latin typeface="Montserrat"/>
              <a:ea typeface="Montserrat"/>
              <a:cs typeface="Montserrat"/>
              <a:sym typeface="Montserrat"/>
            </a:endParaRPr>
          </a:p>
        </p:txBody>
      </p:sp>
      <p:cxnSp>
        <p:nvCxnSpPr>
          <p:cNvPr id="556" name="Google Shape;556;p41"/>
          <p:cNvCxnSpPr/>
          <p:nvPr/>
        </p:nvCxnSpPr>
        <p:spPr>
          <a:xfrm>
            <a:off x="1445550" y="2201950"/>
            <a:ext cx="621900" cy="1336200"/>
          </a:xfrm>
          <a:prstGeom prst="straightConnector1">
            <a:avLst/>
          </a:prstGeom>
          <a:noFill/>
          <a:ln cap="flat" cmpd="sng" w="9525">
            <a:solidFill>
              <a:srgbClr val="FFFFFF"/>
            </a:solidFill>
            <a:prstDash val="solid"/>
            <a:round/>
            <a:headEnd len="med" w="med" type="none"/>
            <a:tailEnd len="med" w="med" type="triangle"/>
          </a:ln>
        </p:spPr>
      </p:cxnSp>
      <p:cxnSp>
        <p:nvCxnSpPr>
          <p:cNvPr id="557" name="Google Shape;557;p41"/>
          <p:cNvCxnSpPr/>
          <p:nvPr/>
        </p:nvCxnSpPr>
        <p:spPr>
          <a:xfrm flipH="1" rot="10800000">
            <a:off x="2554950" y="2202200"/>
            <a:ext cx="579900" cy="1016700"/>
          </a:xfrm>
          <a:prstGeom prst="straightConnector1">
            <a:avLst/>
          </a:prstGeom>
          <a:noFill/>
          <a:ln cap="flat" cmpd="sng" w="9525">
            <a:solidFill>
              <a:srgbClr val="FFFFFF"/>
            </a:solidFill>
            <a:prstDash val="solid"/>
            <a:round/>
            <a:headEnd len="med" w="med" type="none"/>
            <a:tailEnd len="med" w="med" type="triangle"/>
          </a:ln>
        </p:spPr>
      </p:cxnSp>
      <p:cxnSp>
        <p:nvCxnSpPr>
          <p:cNvPr id="558" name="Google Shape;558;p41"/>
          <p:cNvCxnSpPr>
            <a:endCxn id="552" idx="3"/>
          </p:cNvCxnSpPr>
          <p:nvPr/>
        </p:nvCxnSpPr>
        <p:spPr>
          <a:xfrm>
            <a:off x="3975400" y="1874175"/>
            <a:ext cx="740100" cy="291900"/>
          </a:xfrm>
          <a:prstGeom prst="straightConnector1">
            <a:avLst/>
          </a:prstGeom>
          <a:noFill/>
          <a:ln cap="flat" cmpd="sng" w="9525">
            <a:solidFill>
              <a:srgbClr val="FFFFFF"/>
            </a:solidFill>
            <a:prstDash val="solid"/>
            <a:round/>
            <a:headEnd len="med" w="med" type="none"/>
            <a:tailEnd len="med" w="med" type="triangle"/>
          </a:ln>
        </p:spPr>
      </p:cxnSp>
      <p:cxnSp>
        <p:nvCxnSpPr>
          <p:cNvPr id="559" name="Google Shape;559;p41"/>
          <p:cNvCxnSpPr/>
          <p:nvPr/>
        </p:nvCxnSpPr>
        <p:spPr>
          <a:xfrm flipH="1" rot="10800000">
            <a:off x="5378825" y="1748025"/>
            <a:ext cx="1008600" cy="378300"/>
          </a:xfrm>
          <a:prstGeom prst="straightConnector1">
            <a:avLst/>
          </a:prstGeom>
          <a:noFill/>
          <a:ln cap="flat" cmpd="sng" w="9525">
            <a:solidFill>
              <a:srgbClr val="FFFFFF"/>
            </a:solidFill>
            <a:prstDash val="solid"/>
            <a:round/>
            <a:headEnd len="med" w="med" type="none"/>
            <a:tailEnd len="med" w="med" type="triangle"/>
          </a:ln>
        </p:spPr>
      </p:cxnSp>
      <p:cxnSp>
        <p:nvCxnSpPr>
          <p:cNvPr id="560" name="Google Shape;560;p41"/>
          <p:cNvCxnSpPr/>
          <p:nvPr/>
        </p:nvCxnSpPr>
        <p:spPr>
          <a:xfrm>
            <a:off x="6992475" y="2193550"/>
            <a:ext cx="378300" cy="512700"/>
          </a:xfrm>
          <a:prstGeom prst="straightConnector1">
            <a:avLst/>
          </a:prstGeom>
          <a:noFill/>
          <a:ln cap="flat" cmpd="sng" w="9525">
            <a:solidFill>
              <a:srgbClr val="FFFFFF"/>
            </a:solidFill>
            <a:prstDash val="solid"/>
            <a:round/>
            <a:headEnd len="med" w="med" type="triangle"/>
            <a:tailEnd len="med" w="med" type="none"/>
          </a:ln>
        </p:spPr>
      </p:cxnSp>
      <p:sp>
        <p:nvSpPr>
          <p:cNvPr id="561" name="Google Shape;561;p41"/>
          <p:cNvSpPr/>
          <p:nvPr/>
        </p:nvSpPr>
        <p:spPr>
          <a:xfrm>
            <a:off x="2437350" y="3402225"/>
            <a:ext cx="209700" cy="209700"/>
          </a:xfrm>
          <a:prstGeom prst="cube">
            <a:avLst>
              <a:gd fmla="val 25000" name="adj"/>
            </a:avLst>
          </a:prstGeom>
          <a:solidFill>
            <a:srgbClr val="FFFF00"/>
          </a:solidFill>
          <a:ln cap="flat" cmpd="sng" w="9525">
            <a:solidFill>
              <a:schemeClr val="dk2"/>
            </a:solidFill>
            <a:prstDash val="solid"/>
            <a:round/>
            <a:headEnd len="sm" w="sm" type="none"/>
            <a:tailEnd len="sm" w="sm" type="none"/>
          </a:ln>
          <a:effectLst>
            <a:outerShdw blurRad="357188" rotWithShape="0" algn="bl" dist="9525">
              <a:srgbClr val="FF99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1"/>
          <p:cNvSpPr txBox="1"/>
          <p:nvPr/>
        </p:nvSpPr>
        <p:spPr>
          <a:xfrm>
            <a:off x="2753850" y="3345525"/>
            <a:ext cx="1436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CONTENT</a:t>
            </a:r>
            <a:endParaRPr sz="1000">
              <a:solidFill>
                <a:srgbClr val="FFFFFF"/>
              </a:solidFill>
              <a:latin typeface="Montserrat"/>
              <a:ea typeface="Montserrat"/>
              <a:cs typeface="Montserrat"/>
              <a:sym typeface="Montserrat"/>
            </a:endParaRPr>
          </a:p>
        </p:txBody>
      </p:sp>
      <p:sp>
        <p:nvSpPr>
          <p:cNvPr id="563" name="Google Shape;563;p41"/>
          <p:cNvSpPr/>
          <p:nvPr/>
        </p:nvSpPr>
        <p:spPr>
          <a:xfrm>
            <a:off x="6421050" y="1306350"/>
            <a:ext cx="209700" cy="209700"/>
          </a:xfrm>
          <a:prstGeom prst="cube">
            <a:avLst>
              <a:gd fmla="val 25000" name="adj"/>
            </a:avLst>
          </a:prstGeom>
          <a:solidFill>
            <a:srgbClr val="FFFF00"/>
          </a:solidFill>
          <a:ln cap="flat" cmpd="sng" w="9525">
            <a:solidFill>
              <a:schemeClr val="dk2"/>
            </a:solidFill>
            <a:prstDash val="solid"/>
            <a:round/>
            <a:headEnd len="sm" w="sm" type="none"/>
            <a:tailEnd len="sm" w="sm" type="none"/>
          </a:ln>
          <a:effectLst>
            <a:outerShdw blurRad="357188" rotWithShape="0" algn="bl" dist="9525">
              <a:srgbClr val="FF99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1374150"/>
            <a:ext cx="8520600" cy="162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PLEASE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ASK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QUESTIONS </a:t>
            </a:r>
            <a:endParaRPr i="1" sz="2255">
              <a:solidFill>
                <a:srgbClr val="FFFFFF"/>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2"/>
          <p:cNvSpPr txBox="1"/>
          <p:nvPr>
            <p:ph type="title"/>
          </p:nvPr>
        </p:nvSpPr>
        <p:spPr>
          <a:xfrm>
            <a:off x="713075" y="2742600"/>
            <a:ext cx="2661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MUSICIANS</a:t>
            </a:r>
            <a:endParaRPr>
              <a:solidFill>
                <a:srgbClr val="FFFFFF"/>
              </a:solidFill>
              <a:latin typeface="Montserrat"/>
              <a:ea typeface="Montserrat"/>
              <a:cs typeface="Montserrat"/>
              <a:sym typeface="Montserrat"/>
            </a:endParaRPr>
          </a:p>
        </p:txBody>
      </p:sp>
      <p:sp>
        <p:nvSpPr>
          <p:cNvPr id="569" name="Google Shape;569;p42"/>
          <p:cNvSpPr txBox="1"/>
          <p:nvPr>
            <p:ph type="title"/>
          </p:nvPr>
        </p:nvSpPr>
        <p:spPr>
          <a:xfrm>
            <a:off x="5827125" y="2742600"/>
            <a:ext cx="2661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AUDIENCES</a:t>
            </a:r>
            <a:endParaRPr>
              <a:solidFill>
                <a:srgbClr val="FFFFFF"/>
              </a:solidFill>
              <a:latin typeface="Montserrat"/>
              <a:ea typeface="Montserrat"/>
              <a:cs typeface="Montserrat"/>
              <a:sym typeface="Montserrat"/>
            </a:endParaRPr>
          </a:p>
        </p:txBody>
      </p:sp>
      <p:pic>
        <p:nvPicPr>
          <p:cNvPr id="570" name="Google Shape;570;p42"/>
          <p:cNvPicPr preferRelativeResize="0"/>
          <p:nvPr/>
        </p:nvPicPr>
        <p:blipFill>
          <a:blip r:embed="rId3">
            <a:alphaModFix/>
          </a:blip>
          <a:stretch>
            <a:fillRect/>
          </a:stretch>
        </p:blipFill>
        <p:spPr>
          <a:xfrm>
            <a:off x="3181612" y="2038650"/>
            <a:ext cx="2780784" cy="1980599"/>
          </a:xfrm>
          <a:prstGeom prst="rect">
            <a:avLst/>
          </a:prstGeom>
          <a:noFill/>
          <a:ln>
            <a:noFill/>
          </a:ln>
        </p:spPr>
      </p:pic>
      <p:sp>
        <p:nvSpPr>
          <p:cNvPr id="571" name="Google Shape;571;p42"/>
          <p:cNvSpPr txBox="1"/>
          <p:nvPr>
            <p:ph type="title"/>
          </p:nvPr>
        </p:nvSpPr>
        <p:spPr>
          <a:xfrm>
            <a:off x="3127200" y="1142400"/>
            <a:ext cx="2889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GATE-KEEPERS</a:t>
            </a:r>
            <a:endParaRPr>
              <a:solidFill>
                <a:srgbClr val="FFFFFF"/>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3"/>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WEB 3</a:t>
            </a:r>
            <a:endParaRPr>
              <a:solidFill>
                <a:srgbClr val="FFFFFF"/>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4"/>
          <p:cNvSpPr txBox="1"/>
          <p:nvPr/>
        </p:nvSpPr>
        <p:spPr>
          <a:xfrm>
            <a:off x="1183200" y="255275"/>
            <a:ext cx="677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WEB 2.0</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a:t>
            </a:r>
            <a:r>
              <a:rPr lang="en">
                <a:solidFill>
                  <a:schemeClr val="lt1"/>
                </a:solidFill>
                <a:latin typeface="Montserrat"/>
                <a:ea typeface="Montserrat"/>
                <a:cs typeface="Montserrat"/>
                <a:sym typeface="Montserrat"/>
              </a:rPr>
              <a:t>CENTRALIZED </a:t>
            </a:r>
            <a:r>
              <a:rPr lang="en">
                <a:solidFill>
                  <a:srgbClr val="FFFFFF"/>
                </a:solidFill>
                <a:latin typeface="Montserrat"/>
                <a:ea typeface="Montserrat"/>
                <a:cs typeface="Montserrat"/>
                <a:sym typeface="Montserrat"/>
              </a:rPr>
              <a:t>PLATFORMS)</a:t>
            </a:r>
            <a:endParaRPr>
              <a:solidFill>
                <a:srgbClr val="FFFFFF"/>
              </a:solidFill>
              <a:latin typeface="Montserrat"/>
              <a:ea typeface="Montserrat"/>
              <a:cs typeface="Montserrat"/>
              <a:sym typeface="Montserrat"/>
            </a:endParaRPr>
          </a:p>
        </p:txBody>
      </p:sp>
      <p:pic>
        <p:nvPicPr>
          <p:cNvPr id="582" name="Google Shape;582;p44"/>
          <p:cNvPicPr preferRelativeResize="0"/>
          <p:nvPr/>
        </p:nvPicPr>
        <p:blipFill>
          <a:blip r:embed="rId3">
            <a:alphaModFix/>
          </a:blip>
          <a:stretch>
            <a:fillRect/>
          </a:stretch>
        </p:blipFill>
        <p:spPr>
          <a:xfrm>
            <a:off x="4144650" y="1575472"/>
            <a:ext cx="4008150" cy="2460550"/>
          </a:xfrm>
          <a:prstGeom prst="rect">
            <a:avLst/>
          </a:prstGeom>
          <a:noFill/>
          <a:ln>
            <a:noFill/>
          </a:ln>
        </p:spPr>
      </p:pic>
      <p:sp>
        <p:nvSpPr>
          <p:cNvPr id="583" name="Google Shape;583;p44"/>
          <p:cNvSpPr/>
          <p:nvPr/>
        </p:nvSpPr>
        <p:spPr>
          <a:xfrm>
            <a:off x="1309375" y="1765200"/>
            <a:ext cx="1700100" cy="557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Singular</a:t>
            </a:r>
            <a:endParaRPr>
              <a:latin typeface="Montserrat"/>
              <a:ea typeface="Montserrat"/>
              <a:cs typeface="Montserrat"/>
              <a:sym typeface="Montserrat"/>
            </a:endParaRPr>
          </a:p>
        </p:txBody>
      </p:sp>
      <p:sp>
        <p:nvSpPr>
          <p:cNvPr id="584" name="Google Shape;584;p44"/>
          <p:cNvSpPr/>
          <p:nvPr/>
        </p:nvSpPr>
        <p:spPr>
          <a:xfrm>
            <a:off x="1309375" y="2527200"/>
            <a:ext cx="1700100" cy="557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Full of Value</a:t>
            </a:r>
            <a:endParaRPr>
              <a:latin typeface="Montserrat"/>
              <a:ea typeface="Montserrat"/>
              <a:cs typeface="Montserrat"/>
              <a:sym typeface="Montserrat"/>
            </a:endParaRPr>
          </a:p>
        </p:txBody>
      </p:sp>
      <p:sp>
        <p:nvSpPr>
          <p:cNvPr id="585" name="Google Shape;585;p44"/>
          <p:cNvSpPr/>
          <p:nvPr/>
        </p:nvSpPr>
        <p:spPr>
          <a:xfrm>
            <a:off x="1309375" y="3289200"/>
            <a:ext cx="1700100" cy="557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An easy target</a:t>
            </a:r>
            <a:endParaRPr>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5"/>
          <p:cNvSpPr txBox="1"/>
          <p:nvPr/>
        </p:nvSpPr>
        <p:spPr>
          <a:xfrm>
            <a:off x="2931825" y="255275"/>
            <a:ext cx="3530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WEB 3</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BLOCKCHAIN TIMELINE</a:t>
            </a:r>
            <a:endParaRPr>
              <a:solidFill>
                <a:srgbClr val="FFFFFF"/>
              </a:solidFill>
              <a:latin typeface="Montserrat"/>
              <a:ea typeface="Montserrat"/>
              <a:cs typeface="Montserrat"/>
              <a:sym typeface="Montserrat"/>
            </a:endParaRPr>
          </a:p>
        </p:txBody>
      </p:sp>
      <p:sp>
        <p:nvSpPr>
          <p:cNvPr id="591" name="Google Shape;591;p45"/>
          <p:cNvSpPr/>
          <p:nvPr/>
        </p:nvSpPr>
        <p:spPr>
          <a:xfrm>
            <a:off x="529850" y="2803475"/>
            <a:ext cx="8234700" cy="318300"/>
          </a:xfrm>
          <a:prstGeom prst="rightArrow">
            <a:avLst>
              <a:gd fmla="val 50000" name="adj1"/>
              <a:gd fmla="val 50000" name="adj2"/>
            </a:avLst>
          </a:prstGeom>
          <a:solidFill>
            <a:srgbClr val="FFFFFF"/>
          </a:solid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5"/>
          <p:cNvSpPr/>
          <p:nvPr/>
        </p:nvSpPr>
        <p:spPr>
          <a:xfrm>
            <a:off x="879200" y="2803475"/>
            <a:ext cx="318300" cy="318300"/>
          </a:xfrm>
          <a:prstGeom prst="diamond">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5"/>
          <p:cNvSpPr/>
          <p:nvPr/>
        </p:nvSpPr>
        <p:spPr>
          <a:xfrm>
            <a:off x="2022200" y="2803475"/>
            <a:ext cx="318300" cy="318300"/>
          </a:xfrm>
          <a:prstGeom prst="diamond">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5"/>
          <p:cNvSpPr/>
          <p:nvPr/>
        </p:nvSpPr>
        <p:spPr>
          <a:xfrm>
            <a:off x="3241400" y="2803475"/>
            <a:ext cx="318300" cy="318300"/>
          </a:xfrm>
          <a:prstGeom prst="diamond">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5"/>
          <p:cNvSpPr/>
          <p:nvPr/>
        </p:nvSpPr>
        <p:spPr>
          <a:xfrm>
            <a:off x="4384400" y="2803475"/>
            <a:ext cx="318300" cy="318300"/>
          </a:xfrm>
          <a:prstGeom prst="diamond">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5"/>
          <p:cNvSpPr/>
          <p:nvPr/>
        </p:nvSpPr>
        <p:spPr>
          <a:xfrm>
            <a:off x="5603600" y="2803475"/>
            <a:ext cx="318300" cy="318300"/>
          </a:xfrm>
          <a:prstGeom prst="diamond">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5"/>
          <p:cNvSpPr/>
          <p:nvPr/>
        </p:nvSpPr>
        <p:spPr>
          <a:xfrm>
            <a:off x="908150" y="2304325"/>
            <a:ext cx="260400" cy="4110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5"/>
          <p:cNvSpPr/>
          <p:nvPr/>
        </p:nvSpPr>
        <p:spPr>
          <a:xfrm>
            <a:off x="3270350" y="2304325"/>
            <a:ext cx="260400" cy="4110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5"/>
          <p:cNvSpPr/>
          <p:nvPr/>
        </p:nvSpPr>
        <p:spPr>
          <a:xfrm>
            <a:off x="5632550" y="2304325"/>
            <a:ext cx="260400" cy="4110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5"/>
          <p:cNvSpPr/>
          <p:nvPr/>
        </p:nvSpPr>
        <p:spPr>
          <a:xfrm flipH="1" rot="10800000">
            <a:off x="4413350" y="3195475"/>
            <a:ext cx="260400" cy="4110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5"/>
          <p:cNvSpPr/>
          <p:nvPr/>
        </p:nvSpPr>
        <p:spPr>
          <a:xfrm flipH="1" rot="10800000">
            <a:off x="2051150" y="3195475"/>
            <a:ext cx="260400" cy="4110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5"/>
          <p:cNvSpPr/>
          <p:nvPr/>
        </p:nvSpPr>
        <p:spPr>
          <a:xfrm>
            <a:off x="437900" y="1132875"/>
            <a:ext cx="1475700" cy="10707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Montserrat"/>
                <a:ea typeface="Montserrat"/>
                <a:cs typeface="Montserrat"/>
                <a:sym typeface="Montserrat"/>
              </a:rPr>
              <a:t>1990s</a:t>
            </a:r>
            <a:endParaRPr b="1" sz="10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Birth of the Internet Distributed computing</a:t>
            </a:r>
            <a:endParaRPr sz="8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Nick Szabo’s Smart contract</a:t>
            </a:r>
            <a:endParaRPr sz="800">
              <a:latin typeface="Montserrat"/>
              <a:ea typeface="Montserrat"/>
              <a:cs typeface="Montserrat"/>
              <a:sym typeface="Montserrat"/>
            </a:endParaRPr>
          </a:p>
        </p:txBody>
      </p:sp>
      <p:sp>
        <p:nvSpPr>
          <p:cNvPr id="603" name="Google Shape;603;p45"/>
          <p:cNvSpPr/>
          <p:nvPr/>
        </p:nvSpPr>
        <p:spPr>
          <a:xfrm>
            <a:off x="1428500" y="3723675"/>
            <a:ext cx="1475700" cy="10707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Montserrat"/>
                <a:ea typeface="Montserrat"/>
                <a:cs typeface="Montserrat"/>
                <a:sym typeface="Montserrat"/>
              </a:rPr>
              <a:t>2008</a:t>
            </a:r>
            <a:endParaRPr b="1" sz="10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The global financial crisis triggered by the subprime bubble exposes the flaws of a non-transparent financial system. </a:t>
            </a:r>
            <a:endParaRPr sz="800">
              <a:latin typeface="Montserrat"/>
              <a:ea typeface="Montserrat"/>
              <a:cs typeface="Montserrat"/>
              <a:sym typeface="Montserrat"/>
            </a:endParaRPr>
          </a:p>
        </p:txBody>
      </p:sp>
      <p:sp>
        <p:nvSpPr>
          <p:cNvPr id="604" name="Google Shape;604;p45"/>
          <p:cNvSpPr/>
          <p:nvPr/>
        </p:nvSpPr>
        <p:spPr>
          <a:xfrm>
            <a:off x="2647700" y="1132875"/>
            <a:ext cx="1475700" cy="10707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Montserrat"/>
                <a:ea typeface="Montserrat"/>
                <a:cs typeface="Montserrat"/>
                <a:sym typeface="Montserrat"/>
              </a:rPr>
              <a:t>2009</a:t>
            </a:r>
            <a:endParaRPr b="1" sz="10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Satoshi Nakamoto Bitcoin Whitepaper Decentralized ledger.</a:t>
            </a:r>
            <a:endParaRPr sz="800">
              <a:latin typeface="Montserrat"/>
              <a:ea typeface="Montserrat"/>
              <a:cs typeface="Montserrat"/>
              <a:sym typeface="Montserrat"/>
            </a:endParaRPr>
          </a:p>
        </p:txBody>
      </p:sp>
      <p:sp>
        <p:nvSpPr>
          <p:cNvPr id="605" name="Google Shape;605;p45"/>
          <p:cNvSpPr/>
          <p:nvPr/>
        </p:nvSpPr>
        <p:spPr>
          <a:xfrm>
            <a:off x="3790700" y="3723675"/>
            <a:ext cx="1475700" cy="10707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Montserrat"/>
                <a:ea typeface="Montserrat"/>
                <a:cs typeface="Montserrat"/>
                <a:sym typeface="Montserrat"/>
              </a:rPr>
              <a:t>2011-2013</a:t>
            </a:r>
            <a:endParaRPr b="1" sz="10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Deployment of other cryptocurrencies.</a:t>
            </a:r>
            <a:endParaRPr sz="8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Vitalk Buterin publishes the Ethereum Whitepaper.</a:t>
            </a:r>
            <a:endParaRPr sz="800">
              <a:latin typeface="Montserrat"/>
              <a:ea typeface="Montserrat"/>
              <a:cs typeface="Montserrat"/>
              <a:sym typeface="Montserrat"/>
            </a:endParaRPr>
          </a:p>
        </p:txBody>
      </p:sp>
      <p:sp>
        <p:nvSpPr>
          <p:cNvPr id="606" name="Google Shape;606;p45"/>
          <p:cNvSpPr/>
          <p:nvPr/>
        </p:nvSpPr>
        <p:spPr>
          <a:xfrm>
            <a:off x="5009900" y="1132875"/>
            <a:ext cx="1475700" cy="10707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Montserrat"/>
                <a:ea typeface="Montserrat"/>
                <a:cs typeface="Montserrat"/>
                <a:sym typeface="Montserrat"/>
              </a:rPr>
              <a:t>2014-2016</a:t>
            </a:r>
            <a:endParaRPr b="1" sz="10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Ethereum launches. First financial apps and smart contracts. ERC20 Token Standard</a:t>
            </a:r>
            <a:endParaRPr sz="800">
              <a:latin typeface="Montserrat"/>
              <a:ea typeface="Montserrat"/>
              <a:cs typeface="Montserrat"/>
              <a:sym typeface="Montserrat"/>
            </a:endParaRPr>
          </a:p>
        </p:txBody>
      </p:sp>
      <p:sp>
        <p:nvSpPr>
          <p:cNvPr id="607" name="Google Shape;607;p45"/>
          <p:cNvSpPr/>
          <p:nvPr/>
        </p:nvSpPr>
        <p:spPr>
          <a:xfrm>
            <a:off x="6670400" y="2803475"/>
            <a:ext cx="318300" cy="318300"/>
          </a:xfrm>
          <a:prstGeom prst="diamond">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5"/>
          <p:cNvSpPr/>
          <p:nvPr/>
        </p:nvSpPr>
        <p:spPr>
          <a:xfrm flipH="1" rot="10800000">
            <a:off x="6699350" y="3195475"/>
            <a:ext cx="260400" cy="4110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p:nvPr/>
        </p:nvSpPr>
        <p:spPr>
          <a:xfrm>
            <a:off x="6076700" y="3723675"/>
            <a:ext cx="1475700" cy="10707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Montserrat"/>
                <a:ea typeface="Montserrat"/>
                <a:cs typeface="Montserrat"/>
                <a:sym typeface="Montserrat"/>
              </a:rPr>
              <a:t>2016-2018</a:t>
            </a:r>
            <a:endParaRPr b="1" sz="10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Dapps</a:t>
            </a:r>
            <a:endParaRPr sz="8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Stablecoins</a:t>
            </a:r>
            <a:endParaRPr sz="8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ICO</a:t>
            </a:r>
            <a:endParaRPr sz="800">
              <a:latin typeface="Montserrat"/>
              <a:ea typeface="Montserrat"/>
              <a:cs typeface="Montserrat"/>
              <a:sym typeface="Montserrat"/>
            </a:endParaRPr>
          </a:p>
          <a:p>
            <a:pPr indent="0" lvl="0" marL="0" rtl="0" algn="l">
              <a:spcBef>
                <a:spcPts val="0"/>
              </a:spcBef>
              <a:spcAft>
                <a:spcPts val="0"/>
              </a:spcAft>
              <a:buNone/>
            </a:pPr>
            <a:r>
              <a:rPr lang="en" sz="800">
                <a:solidFill>
                  <a:schemeClr val="dk1"/>
                </a:solidFill>
                <a:latin typeface="Montserrat"/>
                <a:ea typeface="Montserrat"/>
                <a:cs typeface="Montserrat"/>
                <a:sym typeface="Montserrat"/>
              </a:rPr>
              <a:t>Governance Tokens</a:t>
            </a:r>
            <a:endParaRPr sz="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800">
              <a:solidFill>
                <a:schemeClr val="dk1"/>
              </a:solidFill>
              <a:latin typeface="Montserrat"/>
              <a:ea typeface="Montserrat"/>
              <a:cs typeface="Montserrat"/>
              <a:sym typeface="Montserrat"/>
            </a:endParaRPr>
          </a:p>
        </p:txBody>
      </p:sp>
      <p:sp>
        <p:nvSpPr>
          <p:cNvPr id="610" name="Google Shape;610;p45"/>
          <p:cNvSpPr/>
          <p:nvPr/>
        </p:nvSpPr>
        <p:spPr>
          <a:xfrm>
            <a:off x="7813400" y="2803475"/>
            <a:ext cx="318300" cy="318300"/>
          </a:xfrm>
          <a:prstGeom prst="diamond">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a:off x="7842350" y="2304325"/>
            <a:ext cx="260400" cy="4110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5"/>
          <p:cNvSpPr/>
          <p:nvPr/>
        </p:nvSpPr>
        <p:spPr>
          <a:xfrm>
            <a:off x="7219700" y="1132875"/>
            <a:ext cx="1475700" cy="10707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Montserrat"/>
                <a:ea typeface="Montserrat"/>
                <a:cs typeface="Montserrat"/>
                <a:sym typeface="Montserrat"/>
              </a:rPr>
              <a:t>2019-2021</a:t>
            </a:r>
            <a:endParaRPr b="1" sz="10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Ethereum Layer-2 R&amp;D</a:t>
            </a:r>
            <a:endParaRPr sz="800">
              <a:latin typeface="Montserrat"/>
              <a:ea typeface="Montserrat"/>
              <a:cs typeface="Montserrat"/>
              <a:sym typeface="Montserrat"/>
            </a:endParaRPr>
          </a:p>
          <a:p>
            <a:pPr indent="0" lvl="0" marL="0" rtl="0" algn="l">
              <a:spcBef>
                <a:spcPts val="0"/>
              </a:spcBef>
              <a:spcAft>
                <a:spcPts val="0"/>
              </a:spcAft>
              <a:buNone/>
            </a:pPr>
            <a:r>
              <a:rPr lang="en" sz="800">
                <a:solidFill>
                  <a:schemeClr val="dk1"/>
                </a:solidFill>
                <a:latin typeface="Montserrat"/>
                <a:ea typeface="Montserrat"/>
                <a:cs typeface="Montserrat"/>
                <a:sym typeface="Montserrat"/>
              </a:rPr>
              <a:t>ERC721 (NFT)</a:t>
            </a:r>
            <a:endParaRPr sz="8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800">
                <a:solidFill>
                  <a:schemeClr val="dk1"/>
                </a:solidFill>
                <a:latin typeface="Montserrat"/>
                <a:ea typeface="Montserrat"/>
                <a:cs typeface="Montserrat"/>
                <a:sym typeface="Montserrat"/>
              </a:rPr>
              <a:t>DeFi</a:t>
            </a:r>
            <a:endParaRPr sz="800">
              <a:solidFill>
                <a:schemeClr val="dk1"/>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6"/>
          <p:cNvSpPr/>
          <p:nvPr/>
        </p:nvSpPr>
        <p:spPr>
          <a:xfrm>
            <a:off x="815125" y="1063900"/>
            <a:ext cx="1748700" cy="393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6"/>
          <p:cNvSpPr txBox="1"/>
          <p:nvPr/>
        </p:nvSpPr>
        <p:spPr>
          <a:xfrm>
            <a:off x="2956050" y="132775"/>
            <a:ext cx="32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FUNDING EVOLUTION</a:t>
            </a:r>
            <a:endParaRPr>
              <a:solidFill>
                <a:srgbClr val="FFFFFF"/>
              </a:solidFill>
              <a:latin typeface="Montserrat"/>
              <a:ea typeface="Montserrat"/>
              <a:cs typeface="Montserrat"/>
              <a:sym typeface="Montserrat"/>
            </a:endParaRPr>
          </a:p>
        </p:txBody>
      </p:sp>
      <p:sp>
        <p:nvSpPr>
          <p:cNvPr id="619" name="Google Shape;619;p46"/>
          <p:cNvSpPr/>
          <p:nvPr/>
        </p:nvSpPr>
        <p:spPr>
          <a:xfrm>
            <a:off x="927125" y="1744175"/>
            <a:ext cx="1475700" cy="9183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STOCK MARKET</a:t>
            </a:r>
            <a:endParaRPr sz="1200">
              <a:latin typeface="Montserrat"/>
              <a:ea typeface="Montserrat"/>
              <a:cs typeface="Montserrat"/>
              <a:sym typeface="Montserrat"/>
            </a:endParaRPr>
          </a:p>
        </p:txBody>
      </p:sp>
      <p:sp>
        <p:nvSpPr>
          <p:cNvPr id="620" name="Google Shape;620;p46"/>
          <p:cNvSpPr txBox="1"/>
          <p:nvPr/>
        </p:nvSpPr>
        <p:spPr>
          <a:xfrm>
            <a:off x="927125" y="1342800"/>
            <a:ext cx="1475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Montserrat"/>
                <a:ea typeface="Montserrat"/>
                <a:cs typeface="Montserrat"/>
                <a:sym typeface="Montserrat"/>
              </a:rPr>
              <a:t>Corporate</a:t>
            </a:r>
            <a:endParaRPr sz="1200">
              <a:solidFill>
                <a:srgbClr val="FFFFFF"/>
              </a:solidFill>
              <a:latin typeface="Montserrat"/>
              <a:ea typeface="Montserrat"/>
              <a:cs typeface="Montserrat"/>
              <a:sym typeface="Montserrat"/>
            </a:endParaRPr>
          </a:p>
        </p:txBody>
      </p:sp>
      <p:sp>
        <p:nvSpPr>
          <p:cNvPr id="621" name="Google Shape;621;p46"/>
          <p:cNvSpPr txBox="1"/>
          <p:nvPr/>
        </p:nvSpPr>
        <p:spPr>
          <a:xfrm>
            <a:off x="791425" y="3895350"/>
            <a:ext cx="1748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Montserrat"/>
                <a:ea typeface="Montserrat"/>
                <a:cs typeface="Montserrat"/>
                <a:sym typeface="Montserrat"/>
              </a:rPr>
              <a:t>Small Time</a:t>
            </a:r>
            <a:endParaRPr sz="1200">
              <a:solidFill>
                <a:srgbClr val="FFFFFF"/>
              </a:solidFill>
              <a:latin typeface="Montserrat"/>
              <a:ea typeface="Montserrat"/>
              <a:cs typeface="Montserrat"/>
              <a:sym typeface="Montserrat"/>
            </a:endParaRPr>
          </a:p>
        </p:txBody>
      </p:sp>
      <p:sp>
        <p:nvSpPr>
          <p:cNvPr id="622" name="Google Shape;622;p46"/>
          <p:cNvSpPr txBox="1"/>
          <p:nvPr/>
        </p:nvSpPr>
        <p:spPr>
          <a:xfrm>
            <a:off x="815075" y="652775"/>
            <a:ext cx="17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Traditional</a:t>
            </a:r>
            <a:endParaRPr>
              <a:solidFill>
                <a:srgbClr val="FFFFFF"/>
              </a:solidFill>
              <a:latin typeface="Montserrat"/>
              <a:ea typeface="Montserrat"/>
              <a:cs typeface="Montserrat"/>
              <a:sym typeface="Montserrat"/>
            </a:endParaRPr>
          </a:p>
        </p:txBody>
      </p:sp>
      <p:sp>
        <p:nvSpPr>
          <p:cNvPr id="623" name="Google Shape;623;p46"/>
          <p:cNvSpPr txBox="1"/>
          <p:nvPr/>
        </p:nvSpPr>
        <p:spPr>
          <a:xfrm>
            <a:off x="3660575" y="652775"/>
            <a:ext cx="176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Kickstarter Model </a:t>
            </a:r>
            <a:endParaRPr>
              <a:solidFill>
                <a:srgbClr val="FFFFFF"/>
              </a:solidFill>
              <a:latin typeface="Montserrat"/>
              <a:ea typeface="Montserrat"/>
              <a:cs typeface="Montserrat"/>
              <a:sym typeface="Montserrat"/>
            </a:endParaRPr>
          </a:p>
        </p:txBody>
      </p:sp>
      <p:sp>
        <p:nvSpPr>
          <p:cNvPr id="624" name="Google Shape;624;p46"/>
          <p:cNvSpPr/>
          <p:nvPr/>
        </p:nvSpPr>
        <p:spPr>
          <a:xfrm>
            <a:off x="927925" y="4264650"/>
            <a:ext cx="1475700" cy="5277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FRIENDS &amp; FAMILY</a:t>
            </a:r>
            <a:endParaRPr sz="1200">
              <a:latin typeface="Montserrat"/>
              <a:ea typeface="Montserrat"/>
              <a:cs typeface="Montserrat"/>
              <a:sym typeface="Montserrat"/>
            </a:endParaRPr>
          </a:p>
        </p:txBody>
      </p:sp>
      <p:sp>
        <p:nvSpPr>
          <p:cNvPr id="625" name="Google Shape;625;p46"/>
          <p:cNvSpPr txBox="1"/>
          <p:nvPr/>
        </p:nvSpPr>
        <p:spPr>
          <a:xfrm>
            <a:off x="790625" y="2846950"/>
            <a:ext cx="1748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Montserrat"/>
                <a:ea typeface="Montserrat"/>
                <a:cs typeface="Montserrat"/>
                <a:sym typeface="Montserrat"/>
              </a:rPr>
              <a:t>Startup</a:t>
            </a:r>
            <a:endParaRPr sz="1200">
              <a:solidFill>
                <a:srgbClr val="FFFFFF"/>
              </a:solidFill>
              <a:latin typeface="Montserrat"/>
              <a:ea typeface="Montserrat"/>
              <a:cs typeface="Montserrat"/>
              <a:sym typeface="Montserrat"/>
            </a:endParaRPr>
          </a:p>
        </p:txBody>
      </p:sp>
      <p:sp>
        <p:nvSpPr>
          <p:cNvPr id="626" name="Google Shape;626;p46"/>
          <p:cNvSpPr/>
          <p:nvPr/>
        </p:nvSpPr>
        <p:spPr>
          <a:xfrm>
            <a:off x="927925" y="3232238"/>
            <a:ext cx="1475700" cy="5277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ANGEL INVESTOR</a:t>
            </a:r>
            <a:r>
              <a:rPr lang="en" sz="1200">
                <a:latin typeface="Montserrat"/>
                <a:ea typeface="Montserrat"/>
                <a:cs typeface="Montserrat"/>
                <a:sym typeface="Montserrat"/>
              </a:rPr>
              <a:t> </a:t>
            </a:r>
            <a:endParaRPr sz="1200">
              <a:latin typeface="Montserrat"/>
              <a:ea typeface="Montserrat"/>
              <a:cs typeface="Montserrat"/>
              <a:sym typeface="Montserrat"/>
            </a:endParaRPr>
          </a:p>
        </p:txBody>
      </p:sp>
      <p:sp>
        <p:nvSpPr>
          <p:cNvPr id="627" name="Google Shape;627;p46"/>
          <p:cNvSpPr/>
          <p:nvPr/>
        </p:nvSpPr>
        <p:spPr>
          <a:xfrm>
            <a:off x="3672825" y="1063900"/>
            <a:ext cx="1748700" cy="393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6"/>
          <p:cNvSpPr/>
          <p:nvPr/>
        </p:nvSpPr>
        <p:spPr>
          <a:xfrm>
            <a:off x="3785625" y="1712100"/>
            <a:ext cx="1475700" cy="20649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EQUITY</a:t>
            </a:r>
            <a:r>
              <a:rPr lang="en" sz="1200">
                <a:latin typeface="Montserrat"/>
                <a:ea typeface="Montserrat"/>
                <a:cs typeface="Montserrat"/>
                <a:sym typeface="Montserrat"/>
              </a:rPr>
              <a:t> CROWD</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FUNDING</a:t>
            </a:r>
            <a:endParaRPr sz="1200">
              <a:latin typeface="Montserrat"/>
              <a:ea typeface="Montserrat"/>
              <a:cs typeface="Montserrat"/>
              <a:sym typeface="Montserrat"/>
            </a:endParaRPr>
          </a:p>
        </p:txBody>
      </p:sp>
      <p:sp>
        <p:nvSpPr>
          <p:cNvPr id="629" name="Google Shape;629;p46"/>
          <p:cNvSpPr txBox="1"/>
          <p:nvPr/>
        </p:nvSpPr>
        <p:spPr>
          <a:xfrm>
            <a:off x="3785625" y="1190400"/>
            <a:ext cx="1475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Montserrat"/>
                <a:ea typeface="Montserrat"/>
                <a:cs typeface="Montserrat"/>
                <a:sym typeface="Montserrat"/>
              </a:rPr>
              <a:t>Corporate/</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Startup</a:t>
            </a:r>
            <a:endParaRPr sz="1200">
              <a:solidFill>
                <a:srgbClr val="FFFFFF"/>
              </a:solidFill>
              <a:latin typeface="Montserrat"/>
              <a:ea typeface="Montserrat"/>
              <a:cs typeface="Montserrat"/>
              <a:sym typeface="Montserrat"/>
            </a:endParaRPr>
          </a:p>
        </p:txBody>
      </p:sp>
      <p:sp>
        <p:nvSpPr>
          <p:cNvPr id="630" name="Google Shape;630;p46"/>
          <p:cNvSpPr txBox="1"/>
          <p:nvPr/>
        </p:nvSpPr>
        <p:spPr>
          <a:xfrm>
            <a:off x="3649125" y="3895350"/>
            <a:ext cx="1748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Montserrat"/>
                <a:ea typeface="Montserrat"/>
                <a:cs typeface="Montserrat"/>
                <a:sym typeface="Montserrat"/>
              </a:rPr>
              <a:t>Small Time</a:t>
            </a:r>
            <a:endParaRPr sz="1200">
              <a:solidFill>
                <a:srgbClr val="FFFFFF"/>
              </a:solidFill>
              <a:latin typeface="Montserrat"/>
              <a:ea typeface="Montserrat"/>
              <a:cs typeface="Montserrat"/>
              <a:sym typeface="Montserrat"/>
            </a:endParaRPr>
          </a:p>
        </p:txBody>
      </p:sp>
      <p:sp>
        <p:nvSpPr>
          <p:cNvPr id="631" name="Google Shape;631;p46"/>
          <p:cNvSpPr/>
          <p:nvPr/>
        </p:nvSpPr>
        <p:spPr>
          <a:xfrm>
            <a:off x="3785625" y="4264650"/>
            <a:ext cx="1475700" cy="5277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CROWD</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FUNDING</a:t>
            </a:r>
            <a:r>
              <a:rPr lang="en" sz="1200">
                <a:latin typeface="Montserrat"/>
                <a:ea typeface="Montserrat"/>
                <a:cs typeface="Montserrat"/>
                <a:sym typeface="Montserrat"/>
              </a:rPr>
              <a:t> </a:t>
            </a:r>
            <a:endParaRPr sz="1200">
              <a:latin typeface="Montserrat"/>
              <a:ea typeface="Montserrat"/>
              <a:cs typeface="Montserrat"/>
              <a:sym typeface="Montserrat"/>
            </a:endParaRPr>
          </a:p>
        </p:txBody>
      </p:sp>
      <p:sp>
        <p:nvSpPr>
          <p:cNvPr id="632" name="Google Shape;632;p46"/>
          <p:cNvSpPr txBox="1"/>
          <p:nvPr/>
        </p:nvSpPr>
        <p:spPr>
          <a:xfrm>
            <a:off x="6506825" y="652775"/>
            <a:ext cx="176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WEB3 / Crypto</a:t>
            </a:r>
            <a:endParaRPr>
              <a:solidFill>
                <a:srgbClr val="FFFFFF"/>
              </a:solidFill>
              <a:latin typeface="Montserrat"/>
              <a:ea typeface="Montserrat"/>
              <a:cs typeface="Montserrat"/>
              <a:sym typeface="Montserrat"/>
            </a:endParaRPr>
          </a:p>
        </p:txBody>
      </p:sp>
      <p:sp>
        <p:nvSpPr>
          <p:cNvPr id="633" name="Google Shape;633;p46"/>
          <p:cNvSpPr/>
          <p:nvPr/>
        </p:nvSpPr>
        <p:spPr>
          <a:xfrm>
            <a:off x="6506825" y="1063900"/>
            <a:ext cx="1748700" cy="393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6"/>
          <p:cNvSpPr/>
          <p:nvPr/>
        </p:nvSpPr>
        <p:spPr>
          <a:xfrm>
            <a:off x="6643325" y="1929300"/>
            <a:ext cx="1475700" cy="28632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ICOs</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DEFI</a:t>
            </a:r>
            <a:endParaRPr sz="1200">
              <a:latin typeface="Montserrat"/>
              <a:ea typeface="Montserrat"/>
              <a:cs typeface="Montserrat"/>
              <a:sym typeface="Montserrat"/>
            </a:endParaRPr>
          </a:p>
        </p:txBody>
      </p:sp>
      <p:sp>
        <p:nvSpPr>
          <p:cNvPr id="635" name="Google Shape;635;p46"/>
          <p:cNvSpPr txBox="1"/>
          <p:nvPr/>
        </p:nvSpPr>
        <p:spPr>
          <a:xfrm>
            <a:off x="6619625" y="1190400"/>
            <a:ext cx="1475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Montserrat"/>
                <a:ea typeface="Montserrat"/>
                <a:cs typeface="Montserrat"/>
                <a:sym typeface="Montserrat"/>
              </a:rPr>
              <a:t>Corporate/</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Startup/</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Small time</a:t>
            </a:r>
            <a:endParaRPr sz="1200">
              <a:solidFill>
                <a:srgbClr val="FFFFFF"/>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47"/>
          <p:cNvSpPr txBox="1"/>
          <p:nvPr/>
        </p:nvSpPr>
        <p:spPr>
          <a:xfrm>
            <a:off x="1183200" y="1126775"/>
            <a:ext cx="67776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 NODES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 ETHER</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 ADDRESSES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 SMART CONTRACTS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 TOKENS (Fungible ERC20; NFT ERC721; SFT ERC1155)</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 ICO</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 DEFI</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 L2</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sp>
        <p:nvSpPr>
          <p:cNvPr id="641" name="Google Shape;641;p47"/>
          <p:cNvSpPr txBox="1"/>
          <p:nvPr/>
        </p:nvSpPr>
        <p:spPr>
          <a:xfrm>
            <a:off x="1183200" y="255275"/>
            <a:ext cx="677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VOCABULARY</a:t>
            </a:r>
            <a:endParaRPr>
              <a:solidFill>
                <a:srgbClr val="FFFFFF"/>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48"/>
          <p:cNvSpPr txBox="1"/>
          <p:nvPr/>
        </p:nvSpPr>
        <p:spPr>
          <a:xfrm>
            <a:off x="1183200" y="255275"/>
            <a:ext cx="677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 NODES</a:t>
            </a:r>
            <a:endParaRPr>
              <a:solidFill>
                <a:srgbClr val="FFFFFF"/>
              </a:solidFill>
              <a:latin typeface="Montserrat"/>
              <a:ea typeface="Montserrat"/>
              <a:cs typeface="Montserrat"/>
              <a:sym typeface="Montserrat"/>
            </a:endParaRPr>
          </a:p>
        </p:txBody>
      </p:sp>
      <p:pic>
        <p:nvPicPr>
          <p:cNvPr id="647" name="Google Shape;647;p48"/>
          <p:cNvPicPr preferRelativeResize="0"/>
          <p:nvPr/>
        </p:nvPicPr>
        <p:blipFill rotWithShape="1">
          <a:blip r:embed="rId3">
            <a:alphaModFix/>
          </a:blip>
          <a:srcRect b="4906" l="0" r="0" t="0"/>
          <a:stretch/>
        </p:blipFill>
        <p:spPr>
          <a:xfrm>
            <a:off x="5143501" y="1847474"/>
            <a:ext cx="3493400" cy="2372264"/>
          </a:xfrm>
          <a:prstGeom prst="rect">
            <a:avLst/>
          </a:prstGeom>
          <a:noFill/>
          <a:ln>
            <a:noFill/>
          </a:ln>
        </p:spPr>
      </p:pic>
      <p:sp>
        <p:nvSpPr>
          <p:cNvPr id="648" name="Google Shape;648;p48"/>
          <p:cNvSpPr txBox="1"/>
          <p:nvPr/>
        </p:nvSpPr>
        <p:spPr>
          <a:xfrm>
            <a:off x="5565150" y="2153500"/>
            <a:ext cx="70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Montserrat"/>
                <a:ea typeface="Montserrat"/>
                <a:cs typeface="Montserrat"/>
                <a:sym typeface="Montserrat"/>
              </a:rPr>
              <a:t>ETH</a:t>
            </a:r>
            <a:endParaRPr sz="1200">
              <a:solidFill>
                <a:srgbClr val="FFFFFF"/>
              </a:solidFill>
              <a:latin typeface="Montserrat"/>
              <a:ea typeface="Montserrat"/>
              <a:cs typeface="Montserrat"/>
              <a:sym typeface="Montserrat"/>
            </a:endParaRPr>
          </a:p>
        </p:txBody>
      </p:sp>
      <p:sp>
        <p:nvSpPr>
          <p:cNvPr id="649" name="Google Shape;649;p48"/>
          <p:cNvSpPr txBox="1"/>
          <p:nvPr/>
        </p:nvSpPr>
        <p:spPr>
          <a:xfrm>
            <a:off x="5565150" y="3423175"/>
            <a:ext cx="80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Montserrat"/>
                <a:ea typeface="Montserrat"/>
                <a:cs typeface="Montserrat"/>
                <a:sym typeface="Montserrat"/>
              </a:rPr>
              <a:t>ETH</a:t>
            </a:r>
            <a:endParaRPr sz="1200">
              <a:solidFill>
                <a:srgbClr val="FFFFFF"/>
              </a:solidFill>
              <a:latin typeface="Montserrat"/>
              <a:ea typeface="Montserrat"/>
              <a:cs typeface="Montserrat"/>
              <a:sym typeface="Montserrat"/>
            </a:endParaRPr>
          </a:p>
        </p:txBody>
      </p:sp>
      <p:sp>
        <p:nvSpPr>
          <p:cNvPr id="650" name="Google Shape;650;p48"/>
          <p:cNvSpPr txBox="1"/>
          <p:nvPr/>
        </p:nvSpPr>
        <p:spPr>
          <a:xfrm>
            <a:off x="475750" y="2193313"/>
            <a:ext cx="6777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Montserrat"/>
                <a:ea typeface="Montserrat"/>
                <a:cs typeface="Montserrat"/>
                <a:sym typeface="Montserrat"/>
              </a:rPr>
              <a:t>COPIES OF THE BLOCKCHAIN</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ARE CONNECTED TO EACH OTHER</a:t>
            </a:r>
            <a:endParaRPr sz="1200">
              <a:solidFill>
                <a:srgbClr val="FFFFFF"/>
              </a:solidFill>
              <a:latin typeface="Montserrat"/>
              <a:ea typeface="Montserrat"/>
              <a:cs typeface="Montserrat"/>
              <a:sym typeface="Montserrat"/>
            </a:endParaRPr>
          </a:p>
          <a:p>
            <a:pPr indent="45720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GOAL IS TO KEEP ALL COPIES EXACTLY THE SAME</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49"/>
          <p:cNvSpPr/>
          <p:nvPr/>
        </p:nvSpPr>
        <p:spPr>
          <a:xfrm>
            <a:off x="4129950" y="1377575"/>
            <a:ext cx="725400" cy="725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9"/>
          <p:cNvSpPr txBox="1"/>
          <p:nvPr/>
        </p:nvSpPr>
        <p:spPr>
          <a:xfrm>
            <a:off x="3055500" y="306025"/>
            <a:ext cx="3033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WHAT CAN YOU STORE ON THE BLOCKCHAIN?</a:t>
            </a:r>
            <a:endParaRPr>
              <a:solidFill>
                <a:srgbClr val="FFFFFF"/>
              </a:solidFill>
              <a:latin typeface="Montserrat"/>
              <a:ea typeface="Montserrat"/>
              <a:cs typeface="Montserrat"/>
              <a:sym typeface="Montserrat"/>
            </a:endParaRPr>
          </a:p>
        </p:txBody>
      </p:sp>
      <p:sp>
        <p:nvSpPr>
          <p:cNvPr id="657" name="Google Shape;657;p49"/>
          <p:cNvSpPr/>
          <p:nvPr/>
        </p:nvSpPr>
        <p:spPr>
          <a:xfrm>
            <a:off x="2122955" y="3117500"/>
            <a:ext cx="1392900" cy="675900"/>
          </a:xfrm>
          <a:prstGeom prst="roundRect">
            <a:avLst>
              <a:gd fmla="val 16667" name="adj"/>
            </a:avLst>
          </a:prstGeom>
          <a:solidFill>
            <a:srgbClr val="00FFFF"/>
          </a:solid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SMALL FILES</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p:txBody>
      </p:sp>
      <p:sp>
        <p:nvSpPr>
          <p:cNvPr id="658" name="Google Shape;658;p49"/>
          <p:cNvSpPr/>
          <p:nvPr/>
        </p:nvSpPr>
        <p:spPr>
          <a:xfrm>
            <a:off x="1691550" y="1377575"/>
            <a:ext cx="725400" cy="725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9"/>
          <p:cNvSpPr/>
          <p:nvPr/>
        </p:nvSpPr>
        <p:spPr>
          <a:xfrm>
            <a:off x="2910750" y="1377575"/>
            <a:ext cx="725400" cy="725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9"/>
          <p:cNvSpPr/>
          <p:nvPr/>
        </p:nvSpPr>
        <p:spPr>
          <a:xfrm>
            <a:off x="5349150" y="1377575"/>
            <a:ext cx="725400" cy="725400"/>
          </a:xfrm>
          <a:prstGeom prst="cube">
            <a:avLst>
              <a:gd fmla="val 25000"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9"/>
          <p:cNvSpPr/>
          <p:nvPr/>
        </p:nvSpPr>
        <p:spPr>
          <a:xfrm>
            <a:off x="6568350" y="1377575"/>
            <a:ext cx="725400" cy="725400"/>
          </a:xfrm>
          <a:prstGeom prst="cube">
            <a:avLst>
              <a:gd fmla="val 25000"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2" name="Google Shape;662;p49"/>
          <p:cNvCxnSpPr>
            <a:stCxn id="658" idx="4"/>
            <a:endCxn id="659" idx="2"/>
          </p:cNvCxnSpPr>
          <p:nvPr/>
        </p:nvCxnSpPr>
        <p:spPr>
          <a:xfrm>
            <a:off x="2235600" y="1830950"/>
            <a:ext cx="675300" cy="0"/>
          </a:xfrm>
          <a:prstGeom prst="straightConnector1">
            <a:avLst/>
          </a:prstGeom>
          <a:noFill/>
          <a:ln cap="flat" cmpd="sng" w="38100">
            <a:solidFill>
              <a:srgbClr val="FFFFFF"/>
            </a:solidFill>
            <a:prstDash val="dot"/>
            <a:round/>
            <a:headEnd len="med" w="med" type="none"/>
            <a:tailEnd len="med" w="med" type="none"/>
          </a:ln>
        </p:spPr>
      </p:cxnSp>
      <p:cxnSp>
        <p:nvCxnSpPr>
          <p:cNvPr id="663" name="Google Shape;663;p49"/>
          <p:cNvCxnSpPr/>
          <p:nvPr/>
        </p:nvCxnSpPr>
        <p:spPr>
          <a:xfrm>
            <a:off x="4674000" y="1830950"/>
            <a:ext cx="675300" cy="0"/>
          </a:xfrm>
          <a:prstGeom prst="straightConnector1">
            <a:avLst/>
          </a:prstGeom>
          <a:noFill/>
          <a:ln cap="flat" cmpd="sng" w="38100">
            <a:solidFill>
              <a:srgbClr val="FFFFFF"/>
            </a:solidFill>
            <a:prstDash val="dot"/>
            <a:round/>
            <a:headEnd len="med" w="med" type="none"/>
            <a:tailEnd len="med" w="med" type="none"/>
          </a:ln>
        </p:spPr>
      </p:cxnSp>
      <p:cxnSp>
        <p:nvCxnSpPr>
          <p:cNvPr id="664" name="Google Shape;664;p49"/>
          <p:cNvCxnSpPr/>
          <p:nvPr/>
        </p:nvCxnSpPr>
        <p:spPr>
          <a:xfrm>
            <a:off x="5893200" y="1830950"/>
            <a:ext cx="675300" cy="0"/>
          </a:xfrm>
          <a:prstGeom prst="straightConnector1">
            <a:avLst/>
          </a:prstGeom>
          <a:noFill/>
          <a:ln cap="flat" cmpd="sng" w="38100">
            <a:solidFill>
              <a:srgbClr val="FFFFFF"/>
            </a:solidFill>
            <a:prstDash val="dot"/>
            <a:round/>
            <a:headEnd len="med" w="med" type="none"/>
            <a:tailEnd len="med" w="med" type="none"/>
          </a:ln>
        </p:spPr>
      </p:cxnSp>
      <p:cxnSp>
        <p:nvCxnSpPr>
          <p:cNvPr id="665" name="Google Shape;665;p49"/>
          <p:cNvCxnSpPr/>
          <p:nvPr/>
        </p:nvCxnSpPr>
        <p:spPr>
          <a:xfrm>
            <a:off x="7112400" y="1830950"/>
            <a:ext cx="675300" cy="0"/>
          </a:xfrm>
          <a:prstGeom prst="straightConnector1">
            <a:avLst/>
          </a:prstGeom>
          <a:noFill/>
          <a:ln cap="flat" cmpd="sng" w="38100">
            <a:solidFill>
              <a:srgbClr val="FFFFFF"/>
            </a:solidFill>
            <a:prstDash val="dot"/>
            <a:round/>
            <a:headEnd len="med" w="med" type="none"/>
            <a:tailEnd len="med" w="med" type="none"/>
          </a:ln>
        </p:spPr>
      </p:cxnSp>
      <p:cxnSp>
        <p:nvCxnSpPr>
          <p:cNvPr id="666" name="Google Shape;666;p49"/>
          <p:cNvCxnSpPr/>
          <p:nvPr/>
        </p:nvCxnSpPr>
        <p:spPr>
          <a:xfrm>
            <a:off x="1195300" y="1830950"/>
            <a:ext cx="496500" cy="0"/>
          </a:xfrm>
          <a:prstGeom prst="straightConnector1">
            <a:avLst/>
          </a:prstGeom>
          <a:noFill/>
          <a:ln cap="flat" cmpd="sng" w="38100">
            <a:solidFill>
              <a:srgbClr val="FFFFFF"/>
            </a:solidFill>
            <a:prstDash val="dot"/>
            <a:round/>
            <a:headEnd len="med" w="med" type="none"/>
            <a:tailEnd len="med" w="med" type="none"/>
          </a:ln>
        </p:spPr>
      </p:cxnSp>
      <p:sp>
        <p:nvSpPr>
          <p:cNvPr id="667" name="Google Shape;667;p49"/>
          <p:cNvSpPr/>
          <p:nvPr/>
        </p:nvSpPr>
        <p:spPr>
          <a:xfrm>
            <a:off x="4307700" y="2340125"/>
            <a:ext cx="376200" cy="268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9"/>
          <p:cNvSpPr/>
          <p:nvPr/>
        </p:nvSpPr>
        <p:spPr>
          <a:xfrm>
            <a:off x="2122955" y="3955700"/>
            <a:ext cx="1392900" cy="675900"/>
          </a:xfrm>
          <a:prstGeom prst="roundRect">
            <a:avLst>
              <a:gd fmla="val 16667" name="adj"/>
            </a:avLst>
          </a:prstGeom>
          <a:solidFill>
            <a:srgbClr val="00FFFF"/>
          </a:solid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HASHES (of…)</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p:txBody>
      </p:sp>
      <p:sp>
        <p:nvSpPr>
          <p:cNvPr id="669" name="Google Shape;669;p49"/>
          <p:cNvSpPr/>
          <p:nvPr/>
        </p:nvSpPr>
        <p:spPr>
          <a:xfrm>
            <a:off x="3799355" y="3955700"/>
            <a:ext cx="1392900" cy="675900"/>
          </a:xfrm>
          <a:prstGeom prst="roundRect">
            <a:avLst>
              <a:gd fmla="val 16667" name="adj"/>
            </a:avLst>
          </a:prstGeom>
          <a:solidFill>
            <a:srgbClr val="00FFFF"/>
          </a:solid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SMART CONTRACTS</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p:txBody>
      </p:sp>
      <p:sp>
        <p:nvSpPr>
          <p:cNvPr id="670" name="Google Shape;670;p49"/>
          <p:cNvSpPr/>
          <p:nvPr/>
        </p:nvSpPr>
        <p:spPr>
          <a:xfrm>
            <a:off x="3799355" y="3117500"/>
            <a:ext cx="1392900" cy="675900"/>
          </a:xfrm>
          <a:prstGeom prst="roundRect">
            <a:avLst>
              <a:gd fmla="val 16667" name="adj"/>
            </a:avLst>
          </a:prstGeom>
          <a:solidFill>
            <a:srgbClr val="00FFFF"/>
          </a:solid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ADDRESSES</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p:txBody>
      </p:sp>
      <p:cxnSp>
        <p:nvCxnSpPr>
          <p:cNvPr id="671" name="Google Shape;671;p49"/>
          <p:cNvCxnSpPr/>
          <p:nvPr/>
        </p:nvCxnSpPr>
        <p:spPr>
          <a:xfrm>
            <a:off x="3454800" y="1830950"/>
            <a:ext cx="675300" cy="0"/>
          </a:xfrm>
          <a:prstGeom prst="straightConnector1">
            <a:avLst/>
          </a:prstGeom>
          <a:noFill/>
          <a:ln cap="flat" cmpd="sng" w="38100">
            <a:solidFill>
              <a:srgbClr val="FFFFFF"/>
            </a:solidFill>
            <a:prstDash val="dot"/>
            <a:round/>
            <a:headEnd len="med" w="med" type="none"/>
            <a:tailEnd len="med" w="med" type="none"/>
          </a:ln>
        </p:spPr>
      </p:cxnSp>
      <p:sp>
        <p:nvSpPr>
          <p:cNvPr id="672" name="Google Shape;672;p49"/>
          <p:cNvSpPr/>
          <p:nvPr/>
        </p:nvSpPr>
        <p:spPr>
          <a:xfrm>
            <a:off x="5475755" y="3117500"/>
            <a:ext cx="1392900" cy="675900"/>
          </a:xfrm>
          <a:prstGeom prst="roundRect">
            <a:avLst>
              <a:gd fmla="val 16667" name="adj"/>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Montserrat"/>
              <a:ea typeface="Montserrat"/>
              <a:cs typeface="Montserrat"/>
              <a:sym typeface="Montserrat"/>
            </a:endParaRPr>
          </a:p>
          <a:p>
            <a:pPr indent="0" lvl="0" marL="0" rtl="0" algn="ctr">
              <a:spcBef>
                <a:spcPts val="0"/>
              </a:spcBef>
              <a:spcAft>
                <a:spcPts val="0"/>
              </a:spcAft>
              <a:buNone/>
            </a:pPr>
            <a:r>
              <a:rPr b="1" lang="en" sz="1000">
                <a:solidFill>
                  <a:srgbClr val="FFFFFF"/>
                </a:solidFill>
                <a:latin typeface="Montserrat"/>
                <a:ea typeface="Montserrat"/>
                <a:cs typeface="Montserrat"/>
                <a:sym typeface="Montserrat"/>
              </a:rPr>
              <a:t>LARGE FILES</a:t>
            </a:r>
            <a:endParaRPr b="1" sz="1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p:txBody>
      </p:sp>
      <p:sp>
        <p:nvSpPr>
          <p:cNvPr id="673" name="Google Shape;673;p49"/>
          <p:cNvSpPr/>
          <p:nvPr/>
        </p:nvSpPr>
        <p:spPr>
          <a:xfrm>
            <a:off x="5475755" y="3955700"/>
            <a:ext cx="1392900" cy="675900"/>
          </a:xfrm>
          <a:prstGeom prst="roundRect">
            <a:avLst>
              <a:gd fmla="val 16667"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Montserrat"/>
                <a:ea typeface="Montserrat"/>
                <a:cs typeface="Montserrat"/>
                <a:sym typeface="Montserrat"/>
              </a:rPr>
              <a:t>SPEEDY WRITES</a:t>
            </a:r>
            <a:endParaRPr sz="1000">
              <a:latin typeface="Montserrat"/>
              <a:ea typeface="Montserrat"/>
              <a:cs typeface="Montserrat"/>
              <a:sym typeface="Montserrat"/>
            </a:endParaRPr>
          </a:p>
        </p:txBody>
      </p:sp>
      <p:sp>
        <p:nvSpPr>
          <p:cNvPr id="674" name="Google Shape;674;p49"/>
          <p:cNvSpPr/>
          <p:nvPr/>
        </p:nvSpPr>
        <p:spPr>
          <a:xfrm>
            <a:off x="6961250" y="3292400"/>
            <a:ext cx="448200" cy="3261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9"/>
          <p:cNvSpPr/>
          <p:nvPr/>
        </p:nvSpPr>
        <p:spPr>
          <a:xfrm>
            <a:off x="7535850" y="2875225"/>
            <a:ext cx="383100" cy="383100"/>
          </a:xfrm>
          <a:prstGeom prst="cube">
            <a:avLst>
              <a:gd fmla="val 25000" name="adj"/>
            </a:avLst>
          </a:prstGeom>
          <a:solidFill>
            <a:srgbClr val="00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9"/>
          <p:cNvSpPr/>
          <p:nvPr/>
        </p:nvSpPr>
        <p:spPr>
          <a:xfrm>
            <a:off x="7535850" y="3696025"/>
            <a:ext cx="383100" cy="383100"/>
          </a:xfrm>
          <a:prstGeom prst="cube">
            <a:avLst>
              <a:gd fmla="val 25000" name="adj"/>
            </a:avLst>
          </a:prstGeom>
          <a:solidFill>
            <a:srgbClr val="00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9"/>
          <p:cNvSpPr/>
          <p:nvPr/>
        </p:nvSpPr>
        <p:spPr>
          <a:xfrm>
            <a:off x="8503375" y="2875225"/>
            <a:ext cx="383100" cy="383100"/>
          </a:xfrm>
          <a:prstGeom prst="cube">
            <a:avLst>
              <a:gd fmla="val 25000" name="adj"/>
            </a:avLst>
          </a:prstGeom>
          <a:solidFill>
            <a:srgbClr val="00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9"/>
          <p:cNvSpPr/>
          <p:nvPr/>
        </p:nvSpPr>
        <p:spPr>
          <a:xfrm>
            <a:off x="8503375" y="3696025"/>
            <a:ext cx="383100" cy="383100"/>
          </a:xfrm>
          <a:prstGeom prst="cube">
            <a:avLst>
              <a:gd fmla="val 25000" name="adj"/>
            </a:avLst>
          </a:prstGeom>
          <a:solidFill>
            <a:srgbClr val="00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9" name="Google Shape;679;p49"/>
          <p:cNvCxnSpPr>
            <a:stCxn id="675" idx="4"/>
            <a:endCxn id="677" idx="2"/>
          </p:cNvCxnSpPr>
          <p:nvPr/>
        </p:nvCxnSpPr>
        <p:spPr>
          <a:xfrm>
            <a:off x="7823175" y="3114663"/>
            <a:ext cx="680100" cy="0"/>
          </a:xfrm>
          <a:prstGeom prst="straightConnector1">
            <a:avLst/>
          </a:prstGeom>
          <a:noFill/>
          <a:ln cap="flat" cmpd="sng" w="9525">
            <a:solidFill>
              <a:srgbClr val="FFFFFF"/>
            </a:solidFill>
            <a:prstDash val="solid"/>
            <a:round/>
            <a:headEnd len="med" w="med" type="none"/>
            <a:tailEnd len="med" w="med" type="none"/>
          </a:ln>
        </p:spPr>
      </p:cxnSp>
      <p:cxnSp>
        <p:nvCxnSpPr>
          <p:cNvPr id="680" name="Google Shape;680;p49"/>
          <p:cNvCxnSpPr>
            <a:endCxn id="675" idx="3"/>
          </p:cNvCxnSpPr>
          <p:nvPr/>
        </p:nvCxnSpPr>
        <p:spPr>
          <a:xfrm rot="10800000">
            <a:off x="7679513" y="3258325"/>
            <a:ext cx="0" cy="533400"/>
          </a:xfrm>
          <a:prstGeom prst="straightConnector1">
            <a:avLst/>
          </a:prstGeom>
          <a:noFill/>
          <a:ln cap="flat" cmpd="sng" w="9525">
            <a:solidFill>
              <a:srgbClr val="FFFFFF"/>
            </a:solidFill>
            <a:prstDash val="solid"/>
            <a:round/>
            <a:headEnd len="med" w="med" type="none"/>
            <a:tailEnd len="med" w="med" type="none"/>
          </a:ln>
        </p:spPr>
      </p:cxnSp>
      <p:cxnSp>
        <p:nvCxnSpPr>
          <p:cNvPr id="681" name="Google Shape;681;p49"/>
          <p:cNvCxnSpPr>
            <a:stCxn id="677" idx="3"/>
            <a:endCxn id="678" idx="1"/>
          </p:cNvCxnSpPr>
          <p:nvPr/>
        </p:nvCxnSpPr>
        <p:spPr>
          <a:xfrm>
            <a:off x="8647038" y="3258325"/>
            <a:ext cx="0" cy="533400"/>
          </a:xfrm>
          <a:prstGeom prst="straightConnector1">
            <a:avLst/>
          </a:prstGeom>
          <a:noFill/>
          <a:ln cap="flat" cmpd="sng" w="9525">
            <a:solidFill>
              <a:srgbClr val="FFFFFF"/>
            </a:solidFill>
            <a:prstDash val="solid"/>
            <a:round/>
            <a:headEnd len="med" w="med" type="none"/>
            <a:tailEnd len="med" w="med" type="none"/>
          </a:ln>
        </p:spPr>
      </p:cxnSp>
      <p:cxnSp>
        <p:nvCxnSpPr>
          <p:cNvPr id="682" name="Google Shape;682;p49"/>
          <p:cNvCxnSpPr/>
          <p:nvPr/>
        </p:nvCxnSpPr>
        <p:spPr>
          <a:xfrm>
            <a:off x="7823175" y="3952863"/>
            <a:ext cx="680100" cy="0"/>
          </a:xfrm>
          <a:prstGeom prst="straightConnector1">
            <a:avLst/>
          </a:prstGeom>
          <a:noFill/>
          <a:ln cap="flat" cmpd="sng" w="9525">
            <a:solidFill>
              <a:srgbClr val="FFFFFF"/>
            </a:solidFill>
            <a:prstDash val="solid"/>
            <a:round/>
            <a:headEnd len="med" w="med" type="none"/>
            <a:tailEnd len="med" w="med" type="none"/>
          </a:ln>
        </p:spPr>
      </p:cxnSp>
      <p:pic>
        <p:nvPicPr>
          <p:cNvPr id="683" name="Google Shape;683;p49"/>
          <p:cNvPicPr preferRelativeResize="0"/>
          <p:nvPr/>
        </p:nvPicPr>
        <p:blipFill>
          <a:blip r:embed="rId3">
            <a:alphaModFix/>
          </a:blip>
          <a:stretch>
            <a:fillRect/>
          </a:stretch>
        </p:blipFill>
        <p:spPr>
          <a:xfrm>
            <a:off x="7739928" y="2981400"/>
            <a:ext cx="948101" cy="9481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0"/>
          <p:cNvSpPr txBox="1"/>
          <p:nvPr/>
        </p:nvSpPr>
        <p:spPr>
          <a:xfrm>
            <a:off x="3055500" y="306025"/>
            <a:ext cx="303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HASHES</a:t>
            </a:r>
            <a:endParaRPr>
              <a:solidFill>
                <a:srgbClr val="FFFFFF"/>
              </a:solidFill>
              <a:latin typeface="Montserrat"/>
              <a:ea typeface="Montserrat"/>
              <a:cs typeface="Montserrat"/>
              <a:sym typeface="Montserrat"/>
            </a:endParaRPr>
          </a:p>
        </p:txBody>
      </p:sp>
      <p:sp>
        <p:nvSpPr>
          <p:cNvPr id="689" name="Google Shape;689;p50"/>
          <p:cNvSpPr txBox="1"/>
          <p:nvPr/>
        </p:nvSpPr>
        <p:spPr>
          <a:xfrm>
            <a:off x="3055500" y="1094250"/>
            <a:ext cx="30330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DEMO HASHING</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https://passwordsgenerator.net/sha256-hash-generator/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https://andersbrownworth.com/blockchain/hash</a:t>
            </a:r>
            <a:endParaRPr>
              <a:solidFill>
                <a:srgbClr val="FFFFFF"/>
              </a:solidFill>
              <a:latin typeface="Montserrat"/>
              <a:ea typeface="Montserrat"/>
              <a:cs typeface="Montserrat"/>
              <a:sym typeface="Montserrat"/>
            </a:endParaRPr>
          </a:p>
        </p:txBody>
      </p:sp>
      <p:sp>
        <p:nvSpPr>
          <p:cNvPr id="690" name="Google Shape;690;p50"/>
          <p:cNvSpPr txBox="1"/>
          <p:nvPr/>
        </p:nvSpPr>
        <p:spPr>
          <a:xfrm>
            <a:off x="3055500" y="3141450"/>
            <a:ext cx="3033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DEMO IPFS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See the different hashes</a:t>
            </a:r>
            <a:endParaRPr>
              <a:solidFill>
                <a:srgbClr val="FFFFFF"/>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51"/>
          <p:cNvSpPr txBox="1"/>
          <p:nvPr/>
        </p:nvSpPr>
        <p:spPr>
          <a:xfrm>
            <a:off x="2435400" y="313500"/>
            <a:ext cx="4273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SECURITY OF THE CONTENT STORED IN THE BLOCKCHAIN</a:t>
            </a:r>
            <a:endParaRPr>
              <a:solidFill>
                <a:srgbClr val="FFFFFF"/>
              </a:solidFill>
              <a:latin typeface="Montserrat"/>
              <a:ea typeface="Montserrat"/>
              <a:cs typeface="Montserrat"/>
              <a:sym typeface="Montserrat"/>
            </a:endParaRPr>
          </a:p>
        </p:txBody>
      </p:sp>
      <p:pic>
        <p:nvPicPr>
          <p:cNvPr id="696" name="Google Shape;696;p51"/>
          <p:cNvPicPr preferRelativeResize="0"/>
          <p:nvPr/>
        </p:nvPicPr>
        <p:blipFill>
          <a:blip r:embed="rId3">
            <a:alphaModFix/>
          </a:blip>
          <a:stretch>
            <a:fillRect/>
          </a:stretch>
        </p:blipFill>
        <p:spPr>
          <a:xfrm>
            <a:off x="1334350" y="1575950"/>
            <a:ext cx="1905000" cy="1905000"/>
          </a:xfrm>
          <a:prstGeom prst="rect">
            <a:avLst/>
          </a:prstGeom>
          <a:noFill/>
          <a:ln>
            <a:noFill/>
          </a:ln>
        </p:spPr>
      </p:pic>
      <p:pic>
        <p:nvPicPr>
          <p:cNvPr id="697" name="Google Shape;697;p51"/>
          <p:cNvPicPr preferRelativeResize="0"/>
          <p:nvPr/>
        </p:nvPicPr>
        <p:blipFill>
          <a:blip r:embed="rId4">
            <a:alphaModFix/>
          </a:blip>
          <a:stretch>
            <a:fillRect/>
          </a:stretch>
        </p:blipFill>
        <p:spPr>
          <a:xfrm>
            <a:off x="5182300" y="1455312"/>
            <a:ext cx="2146275" cy="2146275"/>
          </a:xfrm>
          <a:prstGeom prst="rect">
            <a:avLst/>
          </a:prstGeom>
          <a:noFill/>
          <a:ln>
            <a:noFill/>
          </a:ln>
        </p:spPr>
      </p:pic>
      <p:sp>
        <p:nvSpPr>
          <p:cNvPr id="698" name="Google Shape;698;p51"/>
          <p:cNvSpPr txBox="1"/>
          <p:nvPr/>
        </p:nvSpPr>
        <p:spPr>
          <a:xfrm>
            <a:off x="1019500" y="3880025"/>
            <a:ext cx="2534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WEB2</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“You cannot come into my house, but what is inside can be stolen”</a:t>
            </a:r>
            <a:endParaRPr>
              <a:solidFill>
                <a:srgbClr val="FFFFFF"/>
              </a:solidFill>
              <a:latin typeface="Montserrat"/>
              <a:ea typeface="Montserrat"/>
              <a:cs typeface="Montserrat"/>
              <a:sym typeface="Montserrat"/>
            </a:endParaRPr>
          </a:p>
        </p:txBody>
      </p:sp>
      <p:sp>
        <p:nvSpPr>
          <p:cNvPr id="699" name="Google Shape;699;p51"/>
          <p:cNvSpPr txBox="1"/>
          <p:nvPr/>
        </p:nvSpPr>
        <p:spPr>
          <a:xfrm>
            <a:off x="4905700" y="3880025"/>
            <a:ext cx="2534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WEB3</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“You can come into my house, but what is inside can not be stolen”</a:t>
            </a:r>
            <a:endParaRPr>
              <a:solidFill>
                <a:srgbClr val="FFFFFF"/>
              </a:solidFill>
              <a:latin typeface="Montserrat"/>
              <a:ea typeface="Montserrat"/>
              <a:cs typeface="Montserrat"/>
              <a:sym typeface="Montserrat"/>
            </a:endParaRPr>
          </a:p>
        </p:txBody>
      </p:sp>
      <p:sp>
        <p:nvSpPr>
          <p:cNvPr id="700" name="Google Shape;700;p51"/>
          <p:cNvSpPr txBox="1"/>
          <p:nvPr/>
        </p:nvSpPr>
        <p:spPr>
          <a:xfrm>
            <a:off x="7440400" y="1956153"/>
            <a:ext cx="153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Pseudo </a:t>
            </a:r>
            <a:r>
              <a:rPr lang="en">
                <a:solidFill>
                  <a:srgbClr val="FFFFFF"/>
                </a:solidFill>
                <a:latin typeface="Montserrat"/>
                <a:ea typeface="Montserrat"/>
                <a:cs typeface="Montserrat"/>
                <a:sym typeface="Montserrat"/>
              </a:rPr>
              <a:t>Anonymous</a:t>
            </a:r>
            <a:endParaRPr>
              <a:solidFill>
                <a:srgbClr val="FFFFFF"/>
              </a:solidFill>
              <a:latin typeface="Montserrat"/>
              <a:ea typeface="Montserrat"/>
              <a:cs typeface="Montserrat"/>
              <a:sym typeface="Montserrat"/>
            </a:endParaRPr>
          </a:p>
        </p:txBody>
      </p:sp>
      <p:sp>
        <p:nvSpPr>
          <p:cNvPr id="701" name="Google Shape;701;p51"/>
          <p:cNvSpPr txBox="1"/>
          <p:nvPr/>
        </p:nvSpPr>
        <p:spPr>
          <a:xfrm>
            <a:off x="163900" y="1956153"/>
            <a:ext cx="153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Not </a:t>
            </a:r>
            <a:r>
              <a:rPr lang="en">
                <a:solidFill>
                  <a:srgbClr val="FFFFFF"/>
                </a:solidFill>
                <a:latin typeface="Montserrat"/>
                <a:ea typeface="Montserrat"/>
                <a:cs typeface="Montserrat"/>
                <a:sym typeface="Montserrat"/>
              </a:rPr>
              <a:t>Anonymous</a:t>
            </a:r>
            <a:endParaRPr>
              <a:solidFill>
                <a:srgbClr val="FFFFFF"/>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1374150"/>
            <a:ext cx="8520600" cy="162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FEEL FREE TO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CONTRADICT US</a:t>
            </a:r>
            <a:r>
              <a:rPr lang="en">
                <a:solidFill>
                  <a:srgbClr val="FFFFFF"/>
                </a:solidFill>
                <a:latin typeface="Montserrat"/>
                <a:ea typeface="Montserrat"/>
                <a:cs typeface="Montserrat"/>
                <a:sym typeface="Montserrat"/>
              </a:rPr>
              <a:t> </a:t>
            </a:r>
            <a:endParaRPr i="1" sz="2255">
              <a:solidFill>
                <a:srgbClr val="FFFFFF"/>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cxnSp>
        <p:nvCxnSpPr>
          <p:cNvPr id="706" name="Google Shape;706;p52"/>
          <p:cNvCxnSpPr/>
          <p:nvPr/>
        </p:nvCxnSpPr>
        <p:spPr>
          <a:xfrm rot="10800000">
            <a:off x="4719000" y="2026125"/>
            <a:ext cx="0" cy="494100"/>
          </a:xfrm>
          <a:prstGeom prst="straightConnector1">
            <a:avLst/>
          </a:prstGeom>
          <a:noFill/>
          <a:ln cap="flat" cmpd="sng" w="9525">
            <a:solidFill>
              <a:srgbClr val="FF9900"/>
            </a:solidFill>
            <a:prstDash val="solid"/>
            <a:round/>
            <a:headEnd len="med" w="med" type="none"/>
            <a:tailEnd len="med" w="med" type="triangle"/>
          </a:ln>
        </p:spPr>
      </p:cxnSp>
      <p:cxnSp>
        <p:nvCxnSpPr>
          <p:cNvPr id="707" name="Google Shape;707;p52"/>
          <p:cNvCxnSpPr/>
          <p:nvPr/>
        </p:nvCxnSpPr>
        <p:spPr>
          <a:xfrm rot="10800000">
            <a:off x="4566600" y="2026125"/>
            <a:ext cx="0" cy="494100"/>
          </a:xfrm>
          <a:prstGeom prst="straightConnector1">
            <a:avLst/>
          </a:prstGeom>
          <a:noFill/>
          <a:ln cap="flat" cmpd="sng" w="9525">
            <a:solidFill>
              <a:srgbClr val="FF00FF"/>
            </a:solidFill>
            <a:prstDash val="solid"/>
            <a:round/>
            <a:headEnd len="med" w="med" type="none"/>
            <a:tailEnd len="med" w="med" type="triangle"/>
          </a:ln>
        </p:spPr>
      </p:cxnSp>
      <p:sp>
        <p:nvSpPr>
          <p:cNvPr id="708" name="Google Shape;708;p52"/>
          <p:cNvSpPr txBox="1"/>
          <p:nvPr/>
        </p:nvSpPr>
        <p:spPr>
          <a:xfrm>
            <a:off x="3055500" y="306025"/>
            <a:ext cx="303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APPS VS DAPPS</a:t>
            </a:r>
            <a:endParaRPr>
              <a:solidFill>
                <a:srgbClr val="FFFFFF"/>
              </a:solidFill>
              <a:latin typeface="Montserrat"/>
              <a:ea typeface="Montserrat"/>
              <a:cs typeface="Montserrat"/>
              <a:sym typeface="Montserrat"/>
            </a:endParaRPr>
          </a:p>
        </p:txBody>
      </p:sp>
      <p:sp>
        <p:nvSpPr>
          <p:cNvPr id="709" name="Google Shape;709;p52"/>
          <p:cNvSpPr/>
          <p:nvPr/>
        </p:nvSpPr>
        <p:spPr>
          <a:xfrm>
            <a:off x="5938025" y="4169150"/>
            <a:ext cx="408600" cy="725100"/>
          </a:xfrm>
          <a:prstGeom prst="roundRect">
            <a:avLst>
              <a:gd fmla="val 16667" name="adj"/>
            </a:avLst>
          </a:prstGeom>
          <a:solidFill>
            <a:srgbClr val="434343"/>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2"/>
          <p:cNvSpPr txBox="1"/>
          <p:nvPr/>
        </p:nvSpPr>
        <p:spPr>
          <a:xfrm>
            <a:off x="313200" y="951050"/>
            <a:ext cx="274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WEB2 APP</a:t>
            </a:r>
            <a:endParaRPr sz="1200">
              <a:solidFill>
                <a:srgbClr val="FFFFFF"/>
              </a:solidFill>
              <a:latin typeface="Montserrat"/>
              <a:ea typeface="Montserrat"/>
              <a:cs typeface="Montserrat"/>
              <a:sym typeface="Montserrat"/>
            </a:endParaRPr>
          </a:p>
        </p:txBody>
      </p:sp>
      <p:sp>
        <p:nvSpPr>
          <p:cNvPr id="711" name="Google Shape;711;p52"/>
          <p:cNvSpPr txBox="1"/>
          <p:nvPr/>
        </p:nvSpPr>
        <p:spPr>
          <a:xfrm>
            <a:off x="1707425" y="3884750"/>
            <a:ext cx="123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CREATOR</a:t>
            </a:r>
            <a:endParaRPr b="1" sz="1200">
              <a:solidFill>
                <a:srgbClr val="FFFFFF"/>
              </a:solidFill>
              <a:latin typeface="Montserrat"/>
              <a:ea typeface="Montserrat"/>
              <a:cs typeface="Montserrat"/>
              <a:sym typeface="Montserrat"/>
            </a:endParaRPr>
          </a:p>
        </p:txBody>
      </p:sp>
      <p:sp>
        <p:nvSpPr>
          <p:cNvPr id="712" name="Google Shape;712;p52"/>
          <p:cNvSpPr txBox="1"/>
          <p:nvPr/>
        </p:nvSpPr>
        <p:spPr>
          <a:xfrm>
            <a:off x="6458700" y="1335800"/>
            <a:ext cx="1477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FFFFFF"/>
                </a:solidFill>
                <a:latin typeface="Montserrat"/>
                <a:ea typeface="Montserrat"/>
                <a:cs typeface="Montserrat"/>
                <a:sym typeface="Montserrat"/>
              </a:rPr>
              <a:t>Private Sphere: </a:t>
            </a:r>
            <a:endParaRPr i="1" sz="1200">
              <a:solidFill>
                <a:srgbClr val="FFFFFF"/>
              </a:solidFill>
              <a:latin typeface="Montserrat"/>
              <a:ea typeface="Montserrat"/>
              <a:cs typeface="Montserrat"/>
              <a:sym typeface="Montserrat"/>
            </a:endParaRPr>
          </a:p>
          <a:p>
            <a:pPr indent="0" lvl="0" marL="0" rtl="0" algn="l">
              <a:spcBef>
                <a:spcPts val="0"/>
              </a:spcBef>
              <a:spcAft>
                <a:spcPts val="0"/>
              </a:spcAft>
              <a:buNone/>
            </a:pPr>
            <a:r>
              <a:rPr i="1" lang="en" sz="1200">
                <a:solidFill>
                  <a:srgbClr val="FFFFFF"/>
                </a:solidFill>
                <a:latin typeface="Montserrat"/>
                <a:ea typeface="Montserrat"/>
                <a:cs typeface="Montserrat"/>
                <a:sym typeface="Montserrat"/>
              </a:rPr>
              <a:t>decisions made by </a:t>
            </a:r>
            <a:r>
              <a:rPr b="1" i="1" lang="en" sz="1200">
                <a:solidFill>
                  <a:srgbClr val="FFFFFF"/>
                </a:solidFill>
                <a:latin typeface="Montserrat"/>
                <a:ea typeface="Montserrat"/>
                <a:cs typeface="Montserrat"/>
                <a:sym typeface="Montserrat"/>
              </a:rPr>
              <a:t>Aggregator</a:t>
            </a:r>
            <a:endParaRPr b="1" i="1" sz="1200">
              <a:solidFill>
                <a:srgbClr val="FFFFFF"/>
              </a:solidFill>
              <a:latin typeface="Montserrat"/>
              <a:ea typeface="Montserrat"/>
              <a:cs typeface="Montserrat"/>
              <a:sym typeface="Montserrat"/>
            </a:endParaRPr>
          </a:p>
        </p:txBody>
      </p:sp>
      <p:sp>
        <p:nvSpPr>
          <p:cNvPr id="713" name="Google Shape;713;p52"/>
          <p:cNvSpPr/>
          <p:nvPr/>
        </p:nvSpPr>
        <p:spPr>
          <a:xfrm>
            <a:off x="3244525" y="4485750"/>
            <a:ext cx="306600" cy="400200"/>
          </a:xfrm>
          <a:prstGeom prst="foldedCorner">
            <a:avLst>
              <a:gd fmla="val 4147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 name="Google Shape;714;p52"/>
          <p:cNvGrpSpPr/>
          <p:nvPr/>
        </p:nvGrpSpPr>
        <p:grpSpPr>
          <a:xfrm>
            <a:off x="3849900" y="1223578"/>
            <a:ext cx="1433400" cy="670200"/>
            <a:chOff x="4265250" y="1404378"/>
            <a:chExt cx="1433400" cy="670200"/>
          </a:xfrm>
        </p:grpSpPr>
        <p:sp>
          <p:nvSpPr>
            <p:cNvPr id="715" name="Google Shape;715;p52"/>
            <p:cNvSpPr/>
            <p:nvPr/>
          </p:nvSpPr>
          <p:spPr>
            <a:xfrm>
              <a:off x="4265250" y="1404378"/>
              <a:ext cx="1433400" cy="670200"/>
            </a:xfrm>
            <a:prstGeom prst="roundRect">
              <a:avLst>
                <a:gd fmla="val 16667" name="adj"/>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Storage</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Metadata</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Ledger</a:t>
              </a:r>
              <a:endParaRPr sz="1200">
                <a:latin typeface="Montserrat"/>
                <a:ea typeface="Montserrat"/>
                <a:cs typeface="Montserrat"/>
                <a:sym typeface="Montserrat"/>
              </a:endParaRPr>
            </a:p>
          </p:txBody>
        </p:sp>
        <p:sp>
          <p:nvSpPr>
            <p:cNvPr id="716" name="Google Shape;716;p52"/>
            <p:cNvSpPr/>
            <p:nvPr/>
          </p:nvSpPr>
          <p:spPr>
            <a:xfrm>
              <a:off x="5255670" y="1570287"/>
              <a:ext cx="266400" cy="338400"/>
            </a:xfrm>
            <a:prstGeom prst="foldedCorner">
              <a:avLst>
                <a:gd fmla="val 41471"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 name="Google Shape;717;p52"/>
          <p:cNvSpPr txBox="1"/>
          <p:nvPr/>
        </p:nvSpPr>
        <p:spPr>
          <a:xfrm>
            <a:off x="3015925" y="2381900"/>
            <a:ext cx="1433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APP</a:t>
            </a:r>
            <a:endParaRPr b="1" sz="1200">
              <a:solidFill>
                <a:srgbClr val="FFFFFF"/>
              </a:solidFill>
              <a:latin typeface="Montserrat"/>
              <a:ea typeface="Montserrat"/>
              <a:cs typeface="Montserrat"/>
              <a:sym typeface="Montserrat"/>
            </a:endParaRPr>
          </a:p>
          <a:p>
            <a:pPr indent="0" lvl="0" marL="0" rtl="0" algn="l">
              <a:spcBef>
                <a:spcPts val="0"/>
              </a:spcBef>
              <a:spcAft>
                <a:spcPts val="0"/>
              </a:spcAft>
              <a:buNone/>
            </a:pPr>
            <a:r>
              <a:rPr b="1" lang="en" sz="1200">
                <a:solidFill>
                  <a:srgbClr val="FFFFFF"/>
                </a:solidFill>
                <a:latin typeface="Montserrat"/>
                <a:ea typeface="Montserrat"/>
                <a:cs typeface="Montserrat"/>
                <a:sym typeface="Montserrat"/>
              </a:rPr>
              <a:t>(Aggregator)</a:t>
            </a:r>
            <a:endParaRPr b="1" sz="1200">
              <a:solidFill>
                <a:srgbClr val="FFFFFF"/>
              </a:solidFill>
              <a:latin typeface="Montserrat"/>
              <a:ea typeface="Montserrat"/>
              <a:cs typeface="Montserrat"/>
              <a:sym typeface="Montserrat"/>
            </a:endParaRPr>
          </a:p>
        </p:txBody>
      </p:sp>
      <p:pic>
        <p:nvPicPr>
          <p:cNvPr id="718" name="Google Shape;718;p52"/>
          <p:cNvPicPr preferRelativeResize="0"/>
          <p:nvPr/>
        </p:nvPicPr>
        <p:blipFill>
          <a:blip r:embed="rId3">
            <a:alphaModFix/>
          </a:blip>
          <a:stretch>
            <a:fillRect/>
          </a:stretch>
        </p:blipFill>
        <p:spPr>
          <a:xfrm>
            <a:off x="4406425" y="2444025"/>
            <a:ext cx="619500" cy="619500"/>
          </a:xfrm>
          <a:prstGeom prst="rect">
            <a:avLst/>
          </a:prstGeom>
          <a:noFill/>
          <a:ln>
            <a:noFill/>
          </a:ln>
          <a:effectLst>
            <a:outerShdw rotWithShape="0" algn="bl">
              <a:srgbClr val="000000">
                <a:alpha val="50000"/>
              </a:srgbClr>
            </a:outerShdw>
          </a:effectLst>
        </p:spPr>
      </p:pic>
      <p:sp>
        <p:nvSpPr>
          <p:cNvPr id="719" name="Google Shape;719;p52"/>
          <p:cNvSpPr txBox="1"/>
          <p:nvPr/>
        </p:nvSpPr>
        <p:spPr>
          <a:xfrm>
            <a:off x="1635275" y="3000025"/>
            <a:ext cx="1477200" cy="738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200">
                <a:solidFill>
                  <a:srgbClr val="FF00FF"/>
                </a:solidFill>
                <a:latin typeface="Montserrat"/>
                <a:ea typeface="Montserrat"/>
                <a:cs typeface="Montserrat"/>
                <a:sym typeface="Montserrat"/>
              </a:rPr>
              <a:t>Data (ID, Meta)</a:t>
            </a:r>
            <a:endParaRPr b="1" sz="1200">
              <a:solidFill>
                <a:srgbClr val="FF00FF"/>
              </a:solidFill>
              <a:latin typeface="Montserrat"/>
              <a:ea typeface="Montserrat"/>
              <a:cs typeface="Montserrat"/>
              <a:sym typeface="Montserrat"/>
            </a:endParaRPr>
          </a:p>
          <a:p>
            <a:pPr indent="0" lvl="0" marL="0" rtl="0" algn="r">
              <a:spcBef>
                <a:spcPts val="0"/>
              </a:spcBef>
              <a:spcAft>
                <a:spcPts val="0"/>
              </a:spcAft>
              <a:buNone/>
            </a:pPr>
            <a:r>
              <a:rPr b="1" lang="en" sz="1200">
                <a:solidFill>
                  <a:srgbClr val="4A86E8"/>
                </a:solidFill>
                <a:latin typeface="Montserrat"/>
                <a:ea typeface="Montserrat"/>
                <a:cs typeface="Montserrat"/>
                <a:sym typeface="Montserrat"/>
              </a:rPr>
              <a:t>Fees</a:t>
            </a:r>
            <a:endParaRPr b="1" sz="1200">
              <a:solidFill>
                <a:srgbClr val="4A86E8"/>
              </a:solidFill>
              <a:latin typeface="Montserrat"/>
              <a:ea typeface="Montserrat"/>
              <a:cs typeface="Montserrat"/>
              <a:sym typeface="Montserrat"/>
            </a:endParaRPr>
          </a:p>
          <a:p>
            <a:pPr indent="0" lvl="0" marL="0" rtl="0" algn="r">
              <a:spcBef>
                <a:spcPts val="0"/>
              </a:spcBef>
              <a:spcAft>
                <a:spcPts val="0"/>
              </a:spcAft>
              <a:buClr>
                <a:schemeClr val="dk1"/>
              </a:buClr>
              <a:buSzPts val="1100"/>
              <a:buFont typeface="Arial"/>
              <a:buNone/>
            </a:pPr>
            <a:r>
              <a:rPr b="1" lang="en" sz="1200">
                <a:solidFill>
                  <a:srgbClr val="FF9900"/>
                </a:solidFill>
                <a:latin typeface="Montserrat"/>
                <a:ea typeface="Montserrat"/>
                <a:cs typeface="Montserrat"/>
                <a:sym typeface="Montserrat"/>
              </a:rPr>
              <a:t>Content Value</a:t>
            </a:r>
            <a:endParaRPr b="1" sz="1600">
              <a:solidFill>
                <a:srgbClr val="FF9900"/>
              </a:solidFill>
            </a:endParaRPr>
          </a:p>
        </p:txBody>
      </p:sp>
      <p:pic>
        <p:nvPicPr>
          <p:cNvPr id="720" name="Google Shape;720;p52"/>
          <p:cNvPicPr preferRelativeResize="0"/>
          <p:nvPr/>
        </p:nvPicPr>
        <p:blipFill rotWithShape="1">
          <a:blip r:embed="rId4">
            <a:alphaModFix/>
          </a:blip>
          <a:srcRect b="19307" l="0" r="0" t="16969"/>
          <a:stretch/>
        </p:blipFill>
        <p:spPr>
          <a:xfrm>
            <a:off x="5274425" y="4225375"/>
            <a:ext cx="408600" cy="260366"/>
          </a:xfrm>
          <a:prstGeom prst="rect">
            <a:avLst/>
          </a:prstGeom>
          <a:noFill/>
          <a:ln>
            <a:noFill/>
          </a:ln>
        </p:spPr>
      </p:pic>
      <p:sp>
        <p:nvSpPr>
          <p:cNvPr id="721" name="Google Shape;721;p52"/>
          <p:cNvSpPr/>
          <p:nvPr/>
        </p:nvSpPr>
        <p:spPr>
          <a:xfrm>
            <a:off x="4505475" y="2934529"/>
            <a:ext cx="198000" cy="258300"/>
          </a:xfrm>
          <a:prstGeom prst="foldedCorner">
            <a:avLst>
              <a:gd fmla="val 4147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2"/>
          <p:cNvSpPr txBox="1"/>
          <p:nvPr/>
        </p:nvSpPr>
        <p:spPr>
          <a:xfrm>
            <a:off x="6072025" y="3815125"/>
            <a:ext cx="1238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Montserrat"/>
                <a:ea typeface="Montserrat"/>
                <a:cs typeface="Montserrat"/>
                <a:sym typeface="Montserrat"/>
              </a:rPr>
              <a:t>AUDIENCE</a:t>
            </a:r>
            <a:endParaRPr b="1" sz="1200">
              <a:solidFill>
                <a:srgbClr val="FFFFFF"/>
              </a:solidFill>
              <a:latin typeface="Montserrat"/>
              <a:ea typeface="Montserrat"/>
              <a:cs typeface="Montserrat"/>
              <a:sym typeface="Montserrat"/>
            </a:endParaRPr>
          </a:p>
        </p:txBody>
      </p:sp>
      <p:cxnSp>
        <p:nvCxnSpPr>
          <p:cNvPr id="723" name="Google Shape;723;p52"/>
          <p:cNvCxnSpPr/>
          <p:nvPr/>
        </p:nvCxnSpPr>
        <p:spPr>
          <a:xfrm flipH="1" rot="-9827389">
            <a:off x="3362308" y="3151415"/>
            <a:ext cx="659832" cy="850752"/>
          </a:xfrm>
          <a:prstGeom prst="straightConnector1">
            <a:avLst/>
          </a:prstGeom>
          <a:noFill/>
          <a:ln cap="flat" cmpd="sng" w="9525">
            <a:solidFill>
              <a:srgbClr val="FF00FF"/>
            </a:solidFill>
            <a:prstDash val="solid"/>
            <a:round/>
            <a:headEnd len="med" w="med" type="none"/>
            <a:tailEnd len="med" w="med" type="triangle"/>
          </a:ln>
        </p:spPr>
      </p:cxnSp>
      <p:cxnSp>
        <p:nvCxnSpPr>
          <p:cNvPr id="724" name="Google Shape;724;p52"/>
          <p:cNvCxnSpPr/>
          <p:nvPr/>
        </p:nvCxnSpPr>
        <p:spPr>
          <a:xfrm flipH="1" rot="-9827389">
            <a:off x="3440221" y="3174101"/>
            <a:ext cx="659832" cy="850752"/>
          </a:xfrm>
          <a:prstGeom prst="straightConnector1">
            <a:avLst/>
          </a:prstGeom>
          <a:noFill/>
          <a:ln cap="flat" cmpd="sng" w="9525">
            <a:solidFill>
              <a:srgbClr val="4A86E8"/>
            </a:solidFill>
            <a:prstDash val="solid"/>
            <a:round/>
            <a:headEnd len="med" w="med" type="none"/>
            <a:tailEnd len="med" w="med" type="triangle"/>
          </a:ln>
        </p:spPr>
      </p:cxnSp>
      <p:cxnSp>
        <p:nvCxnSpPr>
          <p:cNvPr id="725" name="Google Shape;725;p52"/>
          <p:cNvCxnSpPr/>
          <p:nvPr/>
        </p:nvCxnSpPr>
        <p:spPr>
          <a:xfrm flipH="1" rot="-9827389">
            <a:off x="3518133" y="3196788"/>
            <a:ext cx="659832" cy="850752"/>
          </a:xfrm>
          <a:prstGeom prst="straightConnector1">
            <a:avLst/>
          </a:prstGeom>
          <a:noFill/>
          <a:ln cap="flat" cmpd="sng" w="9525">
            <a:solidFill>
              <a:srgbClr val="FF9900"/>
            </a:solidFill>
            <a:prstDash val="solid"/>
            <a:round/>
            <a:headEnd len="med" w="med" type="none"/>
            <a:tailEnd len="med" w="med" type="triangle"/>
          </a:ln>
        </p:spPr>
      </p:cxnSp>
      <p:cxnSp>
        <p:nvCxnSpPr>
          <p:cNvPr id="726" name="Google Shape;726;p52"/>
          <p:cNvCxnSpPr/>
          <p:nvPr/>
        </p:nvCxnSpPr>
        <p:spPr>
          <a:xfrm rot="10026063">
            <a:off x="5084650" y="3152303"/>
            <a:ext cx="619534" cy="798994"/>
          </a:xfrm>
          <a:prstGeom prst="straightConnector1">
            <a:avLst/>
          </a:prstGeom>
          <a:noFill/>
          <a:ln cap="flat" cmpd="sng" w="9525">
            <a:solidFill>
              <a:srgbClr val="FF00FF"/>
            </a:solidFill>
            <a:prstDash val="solid"/>
            <a:round/>
            <a:headEnd len="med" w="med" type="none"/>
            <a:tailEnd len="med" w="med" type="triangle"/>
          </a:ln>
        </p:spPr>
      </p:cxnSp>
      <p:cxnSp>
        <p:nvCxnSpPr>
          <p:cNvPr id="727" name="Google Shape;727;p52"/>
          <p:cNvCxnSpPr/>
          <p:nvPr/>
        </p:nvCxnSpPr>
        <p:spPr>
          <a:xfrm rot="10026063">
            <a:off x="5158926" y="3135286"/>
            <a:ext cx="619534" cy="798994"/>
          </a:xfrm>
          <a:prstGeom prst="straightConnector1">
            <a:avLst/>
          </a:prstGeom>
          <a:noFill/>
          <a:ln cap="flat" cmpd="sng" w="9525">
            <a:solidFill>
              <a:srgbClr val="4A86E8"/>
            </a:solidFill>
            <a:prstDash val="solid"/>
            <a:round/>
            <a:headEnd len="med" w="med" type="none"/>
            <a:tailEnd len="med" w="med" type="triangle"/>
          </a:ln>
        </p:spPr>
      </p:cxnSp>
      <p:sp>
        <p:nvSpPr>
          <p:cNvPr id="728" name="Google Shape;728;p52"/>
          <p:cNvSpPr txBox="1"/>
          <p:nvPr/>
        </p:nvSpPr>
        <p:spPr>
          <a:xfrm>
            <a:off x="5683025" y="2965438"/>
            <a:ext cx="147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FF"/>
                </a:solidFill>
                <a:latin typeface="Montserrat"/>
                <a:ea typeface="Montserrat"/>
                <a:cs typeface="Montserrat"/>
                <a:sym typeface="Montserrat"/>
              </a:rPr>
              <a:t>Data (ID, Meta)</a:t>
            </a:r>
            <a:endParaRPr b="1" sz="1200">
              <a:solidFill>
                <a:srgbClr val="FF00FF"/>
              </a:solidFill>
              <a:latin typeface="Montserrat"/>
              <a:ea typeface="Montserrat"/>
              <a:cs typeface="Montserrat"/>
              <a:sym typeface="Montserrat"/>
            </a:endParaRPr>
          </a:p>
          <a:p>
            <a:pPr indent="0" lvl="0" marL="0" rtl="0" algn="l">
              <a:spcBef>
                <a:spcPts val="0"/>
              </a:spcBef>
              <a:spcAft>
                <a:spcPts val="0"/>
              </a:spcAft>
              <a:buNone/>
            </a:pPr>
            <a:r>
              <a:rPr b="1" lang="en" sz="1200">
                <a:solidFill>
                  <a:srgbClr val="4A86E8"/>
                </a:solidFill>
                <a:latin typeface="Montserrat"/>
                <a:ea typeface="Montserrat"/>
                <a:cs typeface="Montserrat"/>
                <a:sym typeface="Montserrat"/>
              </a:rPr>
              <a:t>Premium fees</a:t>
            </a:r>
            <a:endParaRPr b="1" sz="1600">
              <a:solidFill>
                <a:srgbClr val="4A86E8"/>
              </a:solidFill>
            </a:endParaRPr>
          </a:p>
        </p:txBody>
      </p:sp>
      <p:cxnSp>
        <p:nvCxnSpPr>
          <p:cNvPr id="729" name="Google Shape;729;p52"/>
          <p:cNvCxnSpPr/>
          <p:nvPr/>
        </p:nvCxnSpPr>
        <p:spPr>
          <a:xfrm flipH="1" rot="-9827389">
            <a:off x="3729184" y="3342759"/>
            <a:ext cx="659832" cy="850752"/>
          </a:xfrm>
          <a:prstGeom prst="straightConnector1">
            <a:avLst/>
          </a:prstGeom>
          <a:noFill/>
          <a:ln cap="flat" cmpd="sng" w="9525">
            <a:solidFill>
              <a:srgbClr val="4A86E8"/>
            </a:solidFill>
            <a:prstDash val="dash"/>
            <a:round/>
            <a:headEnd len="med" w="med" type="triangle"/>
            <a:tailEnd len="med" w="med" type="none"/>
          </a:ln>
        </p:spPr>
      </p:cxnSp>
      <p:sp>
        <p:nvSpPr>
          <p:cNvPr id="730" name="Google Shape;730;p52"/>
          <p:cNvSpPr txBox="1"/>
          <p:nvPr/>
        </p:nvSpPr>
        <p:spPr>
          <a:xfrm>
            <a:off x="4198500" y="3697925"/>
            <a:ext cx="408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4A86E8"/>
                </a:solidFill>
                <a:latin typeface="Montserrat"/>
                <a:ea typeface="Montserrat"/>
                <a:cs typeface="Montserrat"/>
                <a:sym typeface="Montserrat"/>
              </a:rPr>
              <a:t>%</a:t>
            </a:r>
            <a:endParaRPr b="1" sz="1900">
              <a:solidFill>
                <a:srgbClr val="4A86E8"/>
              </a:solidFill>
            </a:endParaRPr>
          </a:p>
        </p:txBody>
      </p:sp>
      <p:cxnSp>
        <p:nvCxnSpPr>
          <p:cNvPr id="731" name="Google Shape;731;p52"/>
          <p:cNvCxnSpPr/>
          <p:nvPr/>
        </p:nvCxnSpPr>
        <p:spPr>
          <a:xfrm rot="10800000">
            <a:off x="4642800" y="1935355"/>
            <a:ext cx="0" cy="494100"/>
          </a:xfrm>
          <a:prstGeom prst="straightConnector1">
            <a:avLst/>
          </a:prstGeom>
          <a:noFill/>
          <a:ln cap="flat" cmpd="sng" w="9525">
            <a:solidFill>
              <a:srgbClr val="4A86E8"/>
            </a:solidFill>
            <a:prstDash val="solid"/>
            <a:round/>
            <a:headEnd len="med" w="med" type="none"/>
            <a:tailEnd len="med" w="med" type="triangle"/>
          </a:ln>
        </p:spPr>
      </p:cxnSp>
      <p:sp>
        <p:nvSpPr>
          <p:cNvPr id="732" name="Google Shape;732;p52"/>
          <p:cNvSpPr/>
          <p:nvPr/>
        </p:nvSpPr>
        <p:spPr>
          <a:xfrm>
            <a:off x="2661425" y="4169150"/>
            <a:ext cx="408600" cy="725100"/>
          </a:xfrm>
          <a:prstGeom prst="roundRect">
            <a:avLst>
              <a:gd fmla="val 16667" name="adj"/>
            </a:avLst>
          </a:prstGeom>
          <a:solidFill>
            <a:srgbClr val="434343"/>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53"/>
          <p:cNvSpPr/>
          <p:nvPr/>
        </p:nvSpPr>
        <p:spPr>
          <a:xfrm>
            <a:off x="3709258" y="1137309"/>
            <a:ext cx="1684200" cy="1395900"/>
          </a:xfrm>
          <a:prstGeom prst="roundRect">
            <a:avLst>
              <a:gd fmla="val 16667" name="adj"/>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3"/>
          <p:cNvSpPr txBox="1"/>
          <p:nvPr/>
        </p:nvSpPr>
        <p:spPr>
          <a:xfrm>
            <a:off x="3055500" y="306025"/>
            <a:ext cx="303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APPS VS DAPPS</a:t>
            </a:r>
            <a:endParaRPr>
              <a:solidFill>
                <a:srgbClr val="FFFFFF"/>
              </a:solidFill>
              <a:latin typeface="Montserrat"/>
              <a:ea typeface="Montserrat"/>
              <a:cs typeface="Montserrat"/>
              <a:sym typeface="Montserrat"/>
            </a:endParaRPr>
          </a:p>
        </p:txBody>
      </p:sp>
      <p:sp>
        <p:nvSpPr>
          <p:cNvPr id="739" name="Google Shape;739;p53"/>
          <p:cNvSpPr txBox="1"/>
          <p:nvPr/>
        </p:nvSpPr>
        <p:spPr>
          <a:xfrm>
            <a:off x="371850" y="998775"/>
            <a:ext cx="238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WEB3 DAPP</a:t>
            </a:r>
            <a:endParaRPr sz="1200">
              <a:solidFill>
                <a:srgbClr val="FFFFFF"/>
              </a:solidFill>
              <a:latin typeface="Montserrat"/>
              <a:ea typeface="Montserrat"/>
              <a:cs typeface="Montserrat"/>
              <a:sym typeface="Montserrat"/>
            </a:endParaRPr>
          </a:p>
        </p:txBody>
      </p:sp>
      <p:sp>
        <p:nvSpPr>
          <p:cNvPr id="740" name="Google Shape;740;p53"/>
          <p:cNvSpPr/>
          <p:nvPr/>
        </p:nvSpPr>
        <p:spPr>
          <a:xfrm>
            <a:off x="2036168" y="4179699"/>
            <a:ext cx="850200" cy="557400"/>
          </a:xfrm>
          <a:prstGeom prst="roundRect">
            <a:avLst>
              <a:gd fmla="val 16667" name="adj"/>
            </a:avLst>
          </a:prstGeom>
          <a:solidFill>
            <a:srgbClr val="66666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1" name="Google Shape;741;p53"/>
          <p:cNvPicPr preferRelativeResize="0"/>
          <p:nvPr/>
        </p:nvPicPr>
        <p:blipFill>
          <a:blip r:embed="rId3">
            <a:alphaModFix/>
          </a:blip>
          <a:stretch>
            <a:fillRect/>
          </a:stretch>
        </p:blipFill>
        <p:spPr>
          <a:xfrm>
            <a:off x="6574864" y="3572038"/>
            <a:ext cx="548029" cy="548029"/>
          </a:xfrm>
          <a:prstGeom prst="rect">
            <a:avLst/>
          </a:prstGeom>
          <a:noFill/>
          <a:ln>
            <a:noFill/>
          </a:ln>
        </p:spPr>
      </p:pic>
      <p:sp>
        <p:nvSpPr>
          <p:cNvPr id="742" name="Google Shape;742;p53"/>
          <p:cNvSpPr/>
          <p:nvPr/>
        </p:nvSpPr>
        <p:spPr>
          <a:xfrm>
            <a:off x="2531047" y="4397955"/>
            <a:ext cx="355200" cy="464100"/>
          </a:xfrm>
          <a:prstGeom prst="foldedCorner">
            <a:avLst>
              <a:gd fmla="val 4147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3"/>
          <p:cNvSpPr txBox="1"/>
          <p:nvPr/>
        </p:nvSpPr>
        <p:spPr>
          <a:xfrm>
            <a:off x="5663405" y="1280133"/>
            <a:ext cx="1712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FFFFFF"/>
                </a:solidFill>
                <a:latin typeface="Montserrat"/>
                <a:ea typeface="Montserrat"/>
                <a:cs typeface="Montserrat"/>
                <a:sym typeface="Montserrat"/>
              </a:rPr>
              <a:t>Public Sphere:</a:t>
            </a:r>
            <a:endParaRPr i="1" sz="1200">
              <a:solidFill>
                <a:srgbClr val="FFFFFF"/>
              </a:solidFill>
              <a:latin typeface="Montserrat"/>
              <a:ea typeface="Montserrat"/>
              <a:cs typeface="Montserrat"/>
              <a:sym typeface="Montserrat"/>
            </a:endParaRPr>
          </a:p>
          <a:p>
            <a:pPr indent="0" lvl="0" marL="0" rtl="0" algn="l">
              <a:spcBef>
                <a:spcPts val="0"/>
              </a:spcBef>
              <a:spcAft>
                <a:spcPts val="0"/>
              </a:spcAft>
              <a:buNone/>
            </a:pPr>
            <a:r>
              <a:rPr i="1" lang="en" sz="1200">
                <a:solidFill>
                  <a:srgbClr val="FFFFFF"/>
                </a:solidFill>
                <a:latin typeface="Montserrat"/>
                <a:ea typeface="Montserrat"/>
                <a:cs typeface="Montserrat"/>
                <a:sym typeface="Montserrat"/>
              </a:rPr>
              <a:t>computation by </a:t>
            </a:r>
            <a:r>
              <a:rPr b="1" i="1" lang="en" sz="1200">
                <a:solidFill>
                  <a:srgbClr val="FFFFFF"/>
                </a:solidFill>
                <a:latin typeface="Montserrat"/>
                <a:ea typeface="Montserrat"/>
                <a:cs typeface="Montserrat"/>
                <a:sym typeface="Montserrat"/>
              </a:rPr>
              <a:t>Smart Contract</a:t>
            </a:r>
            <a:endParaRPr b="1" i="1" sz="1200">
              <a:solidFill>
                <a:srgbClr val="FFFFFF"/>
              </a:solidFill>
              <a:latin typeface="Montserrat"/>
              <a:ea typeface="Montserrat"/>
              <a:cs typeface="Montserrat"/>
              <a:sym typeface="Montserrat"/>
            </a:endParaRPr>
          </a:p>
        </p:txBody>
      </p:sp>
      <p:pic>
        <p:nvPicPr>
          <p:cNvPr id="744" name="Google Shape;744;p53"/>
          <p:cNvPicPr preferRelativeResize="0"/>
          <p:nvPr/>
        </p:nvPicPr>
        <p:blipFill>
          <a:blip r:embed="rId4">
            <a:alphaModFix/>
          </a:blip>
          <a:stretch>
            <a:fillRect/>
          </a:stretch>
        </p:blipFill>
        <p:spPr>
          <a:xfrm flipH="1">
            <a:off x="2531052" y="4501359"/>
            <a:ext cx="355423" cy="266578"/>
          </a:xfrm>
          <a:prstGeom prst="rect">
            <a:avLst/>
          </a:prstGeom>
          <a:noFill/>
          <a:ln>
            <a:noFill/>
          </a:ln>
        </p:spPr>
      </p:pic>
      <p:sp>
        <p:nvSpPr>
          <p:cNvPr id="745" name="Google Shape;745;p53"/>
          <p:cNvSpPr txBox="1"/>
          <p:nvPr/>
        </p:nvSpPr>
        <p:spPr>
          <a:xfrm>
            <a:off x="6651072" y="3278282"/>
            <a:ext cx="74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Montserrat"/>
                <a:ea typeface="Montserrat"/>
                <a:cs typeface="Montserrat"/>
                <a:sym typeface="Montserrat"/>
              </a:rPr>
              <a:t>DAPP</a:t>
            </a:r>
            <a:endParaRPr b="1" sz="1200">
              <a:solidFill>
                <a:srgbClr val="FFFFFF"/>
              </a:solidFill>
              <a:latin typeface="Montserrat"/>
              <a:ea typeface="Montserrat"/>
              <a:cs typeface="Montserrat"/>
              <a:sym typeface="Montserrat"/>
            </a:endParaRPr>
          </a:p>
        </p:txBody>
      </p:sp>
      <p:sp>
        <p:nvSpPr>
          <p:cNvPr id="746" name="Google Shape;746;p53"/>
          <p:cNvSpPr txBox="1"/>
          <p:nvPr/>
        </p:nvSpPr>
        <p:spPr>
          <a:xfrm>
            <a:off x="925700" y="4155539"/>
            <a:ext cx="1058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Montserrat"/>
                <a:ea typeface="Montserrat"/>
                <a:cs typeface="Montserrat"/>
                <a:sym typeface="Montserrat"/>
              </a:rPr>
              <a:t>CREATOR</a:t>
            </a:r>
            <a:endParaRPr b="1" sz="1200">
              <a:solidFill>
                <a:srgbClr val="FFFFFF"/>
              </a:solidFill>
              <a:latin typeface="Montserrat"/>
              <a:ea typeface="Montserrat"/>
              <a:cs typeface="Montserrat"/>
              <a:sym typeface="Montserrat"/>
            </a:endParaRPr>
          </a:p>
        </p:txBody>
      </p:sp>
      <p:pic>
        <p:nvPicPr>
          <p:cNvPr id="747" name="Google Shape;747;p53"/>
          <p:cNvPicPr preferRelativeResize="0"/>
          <p:nvPr/>
        </p:nvPicPr>
        <p:blipFill>
          <a:blip r:embed="rId3">
            <a:alphaModFix/>
          </a:blip>
          <a:stretch>
            <a:fillRect/>
          </a:stretch>
        </p:blipFill>
        <p:spPr>
          <a:xfrm>
            <a:off x="2107200" y="3572039"/>
            <a:ext cx="548029" cy="548029"/>
          </a:xfrm>
          <a:prstGeom prst="rect">
            <a:avLst/>
          </a:prstGeom>
          <a:noFill/>
          <a:ln>
            <a:noFill/>
          </a:ln>
        </p:spPr>
      </p:pic>
      <p:sp>
        <p:nvSpPr>
          <p:cNvPr id="748" name="Google Shape;748;p53"/>
          <p:cNvSpPr txBox="1"/>
          <p:nvPr/>
        </p:nvSpPr>
        <p:spPr>
          <a:xfrm>
            <a:off x="1782833" y="3278283"/>
            <a:ext cx="74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Montserrat"/>
                <a:ea typeface="Montserrat"/>
                <a:cs typeface="Montserrat"/>
                <a:sym typeface="Montserrat"/>
              </a:rPr>
              <a:t>DAPP</a:t>
            </a:r>
            <a:endParaRPr b="1" sz="1200">
              <a:solidFill>
                <a:srgbClr val="FFFFFF"/>
              </a:solidFill>
              <a:latin typeface="Montserrat"/>
              <a:ea typeface="Montserrat"/>
              <a:cs typeface="Montserrat"/>
              <a:sym typeface="Montserrat"/>
            </a:endParaRPr>
          </a:p>
        </p:txBody>
      </p:sp>
      <p:sp>
        <p:nvSpPr>
          <p:cNvPr id="749" name="Google Shape;749;p53"/>
          <p:cNvSpPr/>
          <p:nvPr/>
        </p:nvSpPr>
        <p:spPr>
          <a:xfrm>
            <a:off x="4599084" y="1281101"/>
            <a:ext cx="608100" cy="44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storage</a:t>
            </a:r>
            <a:endParaRPr sz="800"/>
          </a:p>
        </p:txBody>
      </p:sp>
      <p:sp>
        <p:nvSpPr>
          <p:cNvPr id="750" name="Google Shape;750;p53"/>
          <p:cNvSpPr/>
          <p:nvPr/>
        </p:nvSpPr>
        <p:spPr>
          <a:xfrm>
            <a:off x="4670985" y="1281101"/>
            <a:ext cx="608100" cy="44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IPFS</a:t>
            </a:r>
            <a:endParaRPr sz="800">
              <a:latin typeface="Montserrat"/>
              <a:ea typeface="Montserrat"/>
              <a:cs typeface="Montserrat"/>
              <a:sym typeface="Montserrat"/>
            </a:endParaRPr>
          </a:p>
        </p:txBody>
      </p:sp>
      <p:sp>
        <p:nvSpPr>
          <p:cNvPr id="751" name="Google Shape;751;p53"/>
          <p:cNvSpPr/>
          <p:nvPr/>
        </p:nvSpPr>
        <p:spPr>
          <a:xfrm>
            <a:off x="5076445" y="1579628"/>
            <a:ext cx="186900" cy="243900"/>
          </a:xfrm>
          <a:prstGeom prst="foldedCorner">
            <a:avLst>
              <a:gd fmla="val 4147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2" name="Google Shape;752;p53"/>
          <p:cNvPicPr preferRelativeResize="0"/>
          <p:nvPr/>
        </p:nvPicPr>
        <p:blipFill>
          <a:blip r:embed="rId4">
            <a:alphaModFix/>
          </a:blip>
          <a:stretch>
            <a:fillRect/>
          </a:stretch>
        </p:blipFill>
        <p:spPr>
          <a:xfrm flipH="1">
            <a:off x="5076445" y="1631431"/>
            <a:ext cx="186830" cy="140123"/>
          </a:xfrm>
          <a:prstGeom prst="rect">
            <a:avLst/>
          </a:prstGeom>
          <a:noFill/>
          <a:ln>
            <a:noFill/>
          </a:ln>
        </p:spPr>
      </p:pic>
      <p:sp>
        <p:nvSpPr>
          <p:cNvPr id="753" name="Google Shape;753;p53"/>
          <p:cNvSpPr/>
          <p:nvPr/>
        </p:nvSpPr>
        <p:spPr>
          <a:xfrm>
            <a:off x="4599084" y="1928214"/>
            <a:ext cx="608100" cy="44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storage</a:t>
            </a:r>
            <a:endParaRPr sz="800"/>
          </a:p>
        </p:txBody>
      </p:sp>
      <p:sp>
        <p:nvSpPr>
          <p:cNvPr id="754" name="Google Shape;754;p53"/>
          <p:cNvSpPr/>
          <p:nvPr/>
        </p:nvSpPr>
        <p:spPr>
          <a:xfrm>
            <a:off x="4670985" y="1928214"/>
            <a:ext cx="608100" cy="44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Block</a:t>
            </a:r>
            <a:endParaRPr sz="8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chain</a:t>
            </a:r>
            <a:endParaRPr sz="800">
              <a:latin typeface="Montserrat"/>
              <a:ea typeface="Montserrat"/>
              <a:cs typeface="Montserrat"/>
              <a:sym typeface="Montserrat"/>
            </a:endParaRPr>
          </a:p>
        </p:txBody>
      </p:sp>
      <p:sp>
        <p:nvSpPr>
          <p:cNvPr id="755" name="Google Shape;755;p53"/>
          <p:cNvSpPr/>
          <p:nvPr/>
        </p:nvSpPr>
        <p:spPr>
          <a:xfrm>
            <a:off x="5076445" y="2226741"/>
            <a:ext cx="186900" cy="243900"/>
          </a:xfrm>
          <a:prstGeom prst="foldedCorner">
            <a:avLst>
              <a:gd fmla="val 4147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6" name="Google Shape;756;p53"/>
          <p:cNvPicPr preferRelativeResize="0"/>
          <p:nvPr/>
        </p:nvPicPr>
        <p:blipFill>
          <a:blip r:embed="rId4">
            <a:alphaModFix/>
          </a:blip>
          <a:stretch>
            <a:fillRect/>
          </a:stretch>
        </p:blipFill>
        <p:spPr>
          <a:xfrm flipH="1">
            <a:off x="5076445" y="2278544"/>
            <a:ext cx="186830" cy="140123"/>
          </a:xfrm>
          <a:prstGeom prst="rect">
            <a:avLst/>
          </a:prstGeom>
          <a:noFill/>
          <a:ln>
            <a:noFill/>
          </a:ln>
        </p:spPr>
      </p:pic>
      <p:sp>
        <p:nvSpPr>
          <p:cNvPr id="757" name="Google Shape;757;p53"/>
          <p:cNvSpPr/>
          <p:nvPr/>
        </p:nvSpPr>
        <p:spPr>
          <a:xfrm>
            <a:off x="3808169" y="1928214"/>
            <a:ext cx="608100" cy="44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storage</a:t>
            </a:r>
            <a:endParaRPr sz="800"/>
          </a:p>
        </p:txBody>
      </p:sp>
      <p:sp>
        <p:nvSpPr>
          <p:cNvPr id="758" name="Google Shape;758;p53"/>
          <p:cNvSpPr/>
          <p:nvPr/>
        </p:nvSpPr>
        <p:spPr>
          <a:xfrm>
            <a:off x="3880070" y="1928214"/>
            <a:ext cx="608100" cy="44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IPFS</a:t>
            </a:r>
            <a:endParaRPr sz="800">
              <a:latin typeface="Montserrat"/>
              <a:ea typeface="Montserrat"/>
              <a:cs typeface="Montserrat"/>
              <a:sym typeface="Montserrat"/>
            </a:endParaRPr>
          </a:p>
        </p:txBody>
      </p:sp>
      <p:sp>
        <p:nvSpPr>
          <p:cNvPr id="759" name="Google Shape;759;p53"/>
          <p:cNvSpPr/>
          <p:nvPr/>
        </p:nvSpPr>
        <p:spPr>
          <a:xfrm>
            <a:off x="4285530" y="2226741"/>
            <a:ext cx="186900" cy="243900"/>
          </a:xfrm>
          <a:prstGeom prst="foldedCorner">
            <a:avLst>
              <a:gd fmla="val 4147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0" name="Google Shape;760;p53"/>
          <p:cNvPicPr preferRelativeResize="0"/>
          <p:nvPr/>
        </p:nvPicPr>
        <p:blipFill>
          <a:blip r:embed="rId4">
            <a:alphaModFix/>
          </a:blip>
          <a:stretch>
            <a:fillRect/>
          </a:stretch>
        </p:blipFill>
        <p:spPr>
          <a:xfrm flipH="1">
            <a:off x="4285530" y="2278544"/>
            <a:ext cx="186830" cy="140123"/>
          </a:xfrm>
          <a:prstGeom prst="rect">
            <a:avLst/>
          </a:prstGeom>
          <a:noFill/>
          <a:ln>
            <a:noFill/>
          </a:ln>
        </p:spPr>
      </p:pic>
      <p:sp>
        <p:nvSpPr>
          <p:cNvPr id="761" name="Google Shape;761;p53"/>
          <p:cNvSpPr/>
          <p:nvPr/>
        </p:nvSpPr>
        <p:spPr>
          <a:xfrm>
            <a:off x="3808169" y="1281101"/>
            <a:ext cx="608100" cy="44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storage</a:t>
            </a:r>
            <a:endParaRPr sz="800"/>
          </a:p>
        </p:txBody>
      </p:sp>
      <p:sp>
        <p:nvSpPr>
          <p:cNvPr id="762" name="Google Shape;762;p53"/>
          <p:cNvSpPr/>
          <p:nvPr/>
        </p:nvSpPr>
        <p:spPr>
          <a:xfrm>
            <a:off x="3880070" y="1281101"/>
            <a:ext cx="608100" cy="44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Montserrat"/>
                <a:ea typeface="Montserrat"/>
                <a:cs typeface="Montserrat"/>
                <a:sym typeface="Montserrat"/>
              </a:rPr>
              <a:t>Block</a:t>
            </a:r>
            <a:endParaRPr sz="700">
              <a:latin typeface="Montserrat"/>
              <a:ea typeface="Montserrat"/>
              <a:cs typeface="Montserrat"/>
              <a:sym typeface="Montserrat"/>
            </a:endParaRPr>
          </a:p>
          <a:p>
            <a:pPr indent="0" lvl="0" marL="0" rtl="0" algn="l">
              <a:spcBef>
                <a:spcPts val="0"/>
              </a:spcBef>
              <a:spcAft>
                <a:spcPts val="0"/>
              </a:spcAft>
              <a:buNone/>
            </a:pPr>
            <a:r>
              <a:rPr lang="en" sz="700">
                <a:latin typeface="Montserrat"/>
                <a:ea typeface="Montserrat"/>
                <a:cs typeface="Montserrat"/>
                <a:sym typeface="Montserrat"/>
              </a:rPr>
              <a:t>chain</a:t>
            </a:r>
            <a:endParaRPr sz="700">
              <a:latin typeface="Montserrat"/>
              <a:ea typeface="Montserrat"/>
              <a:cs typeface="Montserrat"/>
              <a:sym typeface="Montserrat"/>
            </a:endParaRPr>
          </a:p>
        </p:txBody>
      </p:sp>
      <p:sp>
        <p:nvSpPr>
          <p:cNvPr id="763" name="Google Shape;763;p53"/>
          <p:cNvSpPr/>
          <p:nvPr/>
        </p:nvSpPr>
        <p:spPr>
          <a:xfrm>
            <a:off x="4285530" y="1579628"/>
            <a:ext cx="186900" cy="243900"/>
          </a:xfrm>
          <a:prstGeom prst="foldedCorner">
            <a:avLst>
              <a:gd fmla="val 4147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4" name="Google Shape;764;p53"/>
          <p:cNvPicPr preferRelativeResize="0"/>
          <p:nvPr/>
        </p:nvPicPr>
        <p:blipFill>
          <a:blip r:embed="rId4">
            <a:alphaModFix/>
          </a:blip>
          <a:stretch>
            <a:fillRect/>
          </a:stretch>
        </p:blipFill>
        <p:spPr>
          <a:xfrm flipH="1">
            <a:off x="4285530" y="1631431"/>
            <a:ext cx="186830" cy="140123"/>
          </a:xfrm>
          <a:prstGeom prst="rect">
            <a:avLst/>
          </a:prstGeom>
          <a:noFill/>
          <a:ln>
            <a:noFill/>
          </a:ln>
        </p:spPr>
      </p:pic>
      <p:cxnSp>
        <p:nvCxnSpPr>
          <p:cNvPr id="765" name="Google Shape;765;p53"/>
          <p:cNvCxnSpPr>
            <a:stCxn id="762" idx="2"/>
            <a:endCxn id="758" idx="0"/>
          </p:cNvCxnSpPr>
          <p:nvPr/>
        </p:nvCxnSpPr>
        <p:spPr>
          <a:xfrm>
            <a:off x="4184120" y="1727501"/>
            <a:ext cx="0" cy="200700"/>
          </a:xfrm>
          <a:prstGeom prst="straightConnector1">
            <a:avLst/>
          </a:prstGeom>
          <a:noFill/>
          <a:ln cap="flat" cmpd="sng" w="19050">
            <a:solidFill>
              <a:srgbClr val="4A86E8"/>
            </a:solidFill>
            <a:prstDash val="solid"/>
            <a:round/>
            <a:headEnd len="med" w="med" type="none"/>
            <a:tailEnd len="med" w="med" type="none"/>
          </a:ln>
        </p:spPr>
      </p:cxnSp>
      <p:cxnSp>
        <p:nvCxnSpPr>
          <p:cNvPr id="766" name="Google Shape;766;p53"/>
          <p:cNvCxnSpPr>
            <a:stCxn id="750" idx="2"/>
            <a:endCxn id="754" idx="0"/>
          </p:cNvCxnSpPr>
          <p:nvPr/>
        </p:nvCxnSpPr>
        <p:spPr>
          <a:xfrm>
            <a:off x="4975035" y="1727501"/>
            <a:ext cx="0" cy="200700"/>
          </a:xfrm>
          <a:prstGeom prst="straightConnector1">
            <a:avLst/>
          </a:prstGeom>
          <a:noFill/>
          <a:ln cap="flat" cmpd="sng" w="19050">
            <a:solidFill>
              <a:srgbClr val="4A86E8"/>
            </a:solidFill>
            <a:prstDash val="solid"/>
            <a:round/>
            <a:headEnd len="med" w="med" type="none"/>
            <a:tailEnd len="med" w="med" type="none"/>
          </a:ln>
        </p:spPr>
      </p:cxnSp>
      <p:cxnSp>
        <p:nvCxnSpPr>
          <p:cNvPr id="767" name="Google Shape;767;p53"/>
          <p:cNvCxnSpPr>
            <a:stCxn id="754" idx="1"/>
            <a:endCxn id="758" idx="3"/>
          </p:cNvCxnSpPr>
          <p:nvPr/>
        </p:nvCxnSpPr>
        <p:spPr>
          <a:xfrm rot="10800000">
            <a:off x="4488285" y="2151414"/>
            <a:ext cx="182700" cy="0"/>
          </a:xfrm>
          <a:prstGeom prst="straightConnector1">
            <a:avLst/>
          </a:prstGeom>
          <a:noFill/>
          <a:ln cap="flat" cmpd="sng" w="19050">
            <a:solidFill>
              <a:srgbClr val="4A86E8"/>
            </a:solidFill>
            <a:prstDash val="solid"/>
            <a:round/>
            <a:headEnd len="med" w="med" type="none"/>
            <a:tailEnd len="med" w="med" type="none"/>
          </a:ln>
        </p:spPr>
      </p:cxnSp>
      <p:cxnSp>
        <p:nvCxnSpPr>
          <p:cNvPr id="768" name="Google Shape;768;p53"/>
          <p:cNvCxnSpPr>
            <a:stCxn id="762" idx="3"/>
            <a:endCxn id="750" idx="1"/>
          </p:cNvCxnSpPr>
          <p:nvPr/>
        </p:nvCxnSpPr>
        <p:spPr>
          <a:xfrm>
            <a:off x="4488170" y="1504301"/>
            <a:ext cx="182700" cy="0"/>
          </a:xfrm>
          <a:prstGeom prst="straightConnector1">
            <a:avLst/>
          </a:prstGeom>
          <a:noFill/>
          <a:ln cap="flat" cmpd="sng" w="19050">
            <a:solidFill>
              <a:srgbClr val="4A86E8"/>
            </a:solidFill>
            <a:prstDash val="solid"/>
            <a:round/>
            <a:headEnd len="med" w="med" type="none"/>
            <a:tailEnd len="med" w="med" type="none"/>
          </a:ln>
        </p:spPr>
      </p:cxnSp>
      <p:sp>
        <p:nvSpPr>
          <p:cNvPr id="769" name="Google Shape;769;p53"/>
          <p:cNvSpPr/>
          <p:nvPr/>
        </p:nvSpPr>
        <p:spPr>
          <a:xfrm>
            <a:off x="6526471" y="4184361"/>
            <a:ext cx="309000" cy="548100"/>
          </a:xfrm>
          <a:prstGeom prst="roundRect">
            <a:avLst>
              <a:gd fmla="val 16667" name="adj"/>
            </a:avLst>
          </a:prstGeom>
          <a:solidFill>
            <a:srgbClr val="66666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3"/>
          <p:cNvSpPr txBox="1"/>
          <p:nvPr/>
        </p:nvSpPr>
        <p:spPr>
          <a:xfrm>
            <a:off x="6894299" y="4155555"/>
            <a:ext cx="1058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Montserrat"/>
                <a:ea typeface="Montserrat"/>
                <a:cs typeface="Montserrat"/>
                <a:sym typeface="Montserrat"/>
              </a:rPr>
              <a:t>AUDIENCE</a:t>
            </a:r>
            <a:endParaRPr b="1" sz="1200">
              <a:solidFill>
                <a:srgbClr val="FFFFFF"/>
              </a:solidFill>
              <a:latin typeface="Montserrat"/>
              <a:ea typeface="Montserrat"/>
              <a:cs typeface="Montserrat"/>
              <a:sym typeface="Montserrat"/>
            </a:endParaRPr>
          </a:p>
        </p:txBody>
      </p:sp>
      <p:sp>
        <p:nvSpPr>
          <p:cNvPr id="771" name="Google Shape;771;p53"/>
          <p:cNvSpPr txBox="1"/>
          <p:nvPr/>
        </p:nvSpPr>
        <p:spPr>
          <a:xfrm>
            <a:off x="3660443" y="3539189"/>
            <a:ext cx="1985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00FF"/>
                </a:solidFill>
                <a:latin typeface="Montserrat"/>
                <a:ea typeface="Montserrat"/>
                <a:cs typeface="Montserrat"/>
                <a:sym typeface="Montserrat"/>
              </a:rPr>
              <a:t>Public ID / Signature</a:t>
            </a:r>
            <a:endParaRPr b="1" sz="1200">
              <a:solidFill>
                <a:srgbClr val="FF00FF"/>
              </a:solidFill>
              <a:latin typeface="Montserrat"/>
              <a:ea typeface="Montserrat"/>
              <a:cs typeface="Montserrat"/>
              <a:sym typeface="Montserrat"/>
            </a:endParaRPr>
          </a:p>
          <a:p>
            <a:pPr indent="0" lvl="0" marL="0" rtl="0" algn="ctr">
              <a:spcBef>
                <a:spcPts val="0"/>
              </a:spcBef>
              <a:spcAft>
                <a:spcPts val="0"/>
              </a:spcAft>
              <a:buNone/>
            </a:pPr>
            <a:r>
              <a:rPr b="1" lang="en" sz="1200">
                <a:solidFill>
                  <a:srgbClr val="4A86E8"/>
                </a:solidFill>
                <a:latin typeface="Montserrat"/>
                <a:ea typeface="Montserrat"/>
                <a:cs typeface="Montserrat"/>
                <a:sym typeface="Montserrat"/>
              </a:rPr>
              <a:t>Network Fees / Price</a:t>
            </a:r>
            <a:endParaRPr b="1" sz="1200">
              <a:solidFill>
                <a:srgbClr val="4A86E8"/>
              </a:solidFill>
              <a:latin typeface="Montserrat"/>
              <a:ea typeface="Montserrat"/>
              <a:cs typeface="Montserrat"/>
              <a:sym typeface="Montserrat"/>
            </a:endParaRPr>
          </a:p>
          <a:p>
            <a:pPr indent="0" lvl="0" marL="0" rtl="0" algn="ctr">
              <a:spcBef>
                <a:spcPts val="0"/>
              </a:spcBef>
              <a:spcAft>
                <a:spcPts val="0"/>
              </a:spcAft>
              <a:buNone/>
            </a:pPr>
            <a:r>
              <a:rPr b="1" lang="en" sz="1200">
                <a:solidFill>
                  <a:srgbClr val="FF9900"/>
                </a:solidFill>
                <a:latin typeface="Montserrat"/>
                <a:ea typeface="Montserrat"/>
                <a:cs typeface="Montserrat"/>
                <a:sym typeface="Montserrat"/>
              </a:rPr>
              <a:t>Content Value</a:t>
            </a:r>
            <a:endParaRPr b="1" sz="1200">
              <a:solidFill>
                <a:srgbClr val="FF9900"/>
              </a:solidFill>
              <a:latin typeface="Montserrat"/>
              <a:ea typeface="Montserrat"/>
              <a:cs typeface="Montserrat"/>
              <a:sym typeface="Montserrat"/>
            </a:endParaRPr>
          </a:p>
        </p:txBody>
      </p:sp>
      <p:cxnSp>
        <p:nvCxnSpPr>
          <p:cNvPr id="772" name="Google Shape;772;p53"/>
          <p:cNvCxnSpPr>
            <a:stCxn id="741" idx="1"/>
          </p:cNvCxnSpPr>
          <p:nvPr/>
        </p:nvCxnSpPr>
        <p:spPr>
          <a:xfrm rot="10800000">
            <a:off x="5525464" y="2528753"/>
            <a:ext cx="1049400" cy="1317300"/>
          </a:xfrm>
          <a:prstGeom prst="straightConnector1">
            <a:avLst/>
          </a:prstGeom>
          <a:noFill/>
          <a:ln cap="flat" cmpd="sng" w="9525">
            <a:solidFill>
              <a:srgbClr val="4A86E8"/>
            </a:solidFill>
            <a:prstDash val="solid"/>
            <a:round/>
            <a:headEnd len="med" w="med" type="none"/>
            <a:tailEnd len="med" w="med" type="triangle"/>
          </a:ln>
        </p:spPr>
      </p:cxnSp>
      <p:cxnSp>
        <p:nvCxnSpPr>
          <p:cNvPr id="773" name="Google Shape;773;p53"/>
          <p:cNvCxnSpPr/>
          <p:nvPr/>
        </p:nvCxnSpPr>
        <p:spPr>
          <a:xfrm>
            <a:off x="4157322" y="4621109"/>
            <a:ext cx="1229700" cy="0"/>
          </a:xfrm>
          <a:prstGeom prst="straightConnector1">
            <a:avLst/>
          </a:prstGeom>
          <a:noFill/>
          <a:ln cap="flat" cmpd="sng" w="9525">
            <a:solidFill>
              <a:srgbClr val="FF9900"/>
            </a:solidFill>
            <a:prstDash val="solid"/>
            <a:round/>
            <a:headEnd len="med" w="med" type="none"/>
            <a:tailEnd len="med" w="med" type="triangle"/>
          </a:ln>
        </p:spPr>
      </p:cxnSp>
      <p:cxnSp>
        <p:nvCxnSpPr>
          <p:cNvPr id="774" name="Google Shape;774;p53"/>
          <p:cNvCxnSpPr/>
          <p:nvPr/>
        </p:nvCxnSpPr>
        <p:spPr>
          <a:xfrm>
            <a:off x="4068988" y="4532775"/>
            <a:ext cx="1229700" cy="0"/>
          </a:xfrm>
          <a:prstGeom prst="straightConnector1">
            <a:avLst/>
          </a:prstGeom>
          <a:noFill/>
          <a:ln cap="flat" cmpd="sng" w="9525">
            <a:solidFill>
              <a:srgbClr val="4A86E8"/>
            </a:solidFill>
            <a:prstDash val="dash"/>
            <a:round/>
            <a:headEnd len="med" w="med" type="triangle"/>
            <a:tailEnd len="med" w="med" type="none"/>
          </a:ln>
        </p:spPr>
      </p:cxnSp>
      <p:sp>
        <p:nvSpPr>
          <p:cNvPr id="775" name="Google Shape;775;p53"/>
          <p:cNvSpPr txBox="1"/>
          <p:nvPr/>
        </p:nvSpPr>
        <p:spPr>
          <a:xfrm>
            <a:off x="4399980" y="4155558"/>
            <a:ext cx="116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4A86E8"/>
                </a:solidFill>
                <a:latin typeface="Montserrat"/>
                <a:ea typeface="Montserrat"/>
                <a:cs typeface="Montserrat"/>
                <a:sym typeface="Montserrat"/>
              </a:rPr>
              <a:t>ETH</a:t>
            </a:r>
            <a:endParaRPr b="1" sz="1200">
              <a:solidFill>
                <a:srgbClr val="4A86E8"/>
              </a:solidFill>
              <a:latin typeface="Montserrat"/>
              <a:ea typeface="Montserrat"/>
              <a:cs typeface="Montserrat"/>
              <a:sym typeface="Montserrat"/>
            </a:endParaRPr>
          </a:p>
        </p:txBody>
      </p:sp>
      <p:sp>
        <p:nvSpPr>
          <p:cNvPr id="776" name="Google Shape;776;p53"/>
          <p:cNvSpPr/>
          <p:nvPr/>
        </p:nvSpPr>
        <p:spPr>
          <a:xfrm>
            <a:off x="3633049" y="1066699"/>
            <a:ext cx="1836600" cy="1522200"/>
          </a:xfrm>
          <a:prstGeom prst="roundRect">
            <a:avLst>
              <a:gd fmla="val 16667" name="adj"/>
            </a:avLst>
          </a:prstGeom>
          <a:noFill/>
          <a:ln cap="flat" cmpd="sng" w="2857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7" name="Google Shape;777;p53"/>
          <p:cNvPicPr preferRelativeResize="0"/>
          <p:nvPr/>
        </p:nvPicPr>
        <p:blipFill>
          <a:blip r:embed="rId5">
            <a:alphaModFix/>
          </a:blip>
          <a:stretch>
            <a:fillRect/>
          </a:stretch>
        </p:blipFill>
        <p:spPr>
          <a:xfrm>
            <a:off x="4202674" y="2549523"/>
            <a:ext cx="814800" cy="814800"/>
          </a:xfrm>
          <a:prstGeom prst="rect">
            <a:avLst/>
          </a:prstGeom>
          <a:noFill/>
          <a:ln>
            <a:noFill/>
          </a:ln>
          <a:effectLst>
            <a:outerShdw blurRad="171450" rotWithShape="0" algn="bl">
              <a:srgbClr val="FF00FF"/>
            </a:outerShdw>
          </a:effectLst>
        </p:spPr>
      </p:pic>
      <p:cxnSp>
        <p:nvCxnSpPr>
          <p:cNvPr id="778" name="Google Shape;778;p53"/>
          <p:cNvCxnSpPr>
            <a:stCxn id="747" idx="3"/>
          </p:cNvCxnSpPr>
          <p:nvPr/>
        </p:nvCxnSpPr>
        <p:spPr>
          <a:xfrm flipH="1" rot="10800000">
            <a:off x="2655229" y="2528754"/>
            <a:ext cx="1023900" cy="1317300"/>
          </a:xfrm>
          <a:prstGeom prst="straightConnector1">
            <a:avLst/>
          </a:prstGeom>
          <a:noFill/>
          <a:ln cap="flat" cmpd="sng" w="9525">
            <a:solidFill>
              <a:srgbClr val="4A86E8"/>
            </a:solidFill>
            <a:prstDash val="solid"/>
            <a:round/>
            <a:headEnd len="med" w="med" type="none"/>
            <a:tailEnd len="med" w="med" type="triangle"/>
          </a:ln>
        </p:spPr>
      </p:cxnSp>
      <p:cxnSp>
        <p:nvCxnSpPr>
          <p:cNvPr id="779" name="Google Shape;779;p53"/>
          <p:cNvCxnSpPr/>
          <p:nvPr/>
        </p:nvCxnSpPr>
        <p:spPr>
          <a:xfrm flipH="1" rot="10800000">
            <a:off x="2807629" y="2757354"/>
            <a:ext cx="1023900" cy="1317300"/>
          </a:xfrm>
          <a:prstGeom prst="straightConnector1">
            <a:avLst/>
          </a:prstGeom>
          <a:noFill/>
          <a:ln cap="flat" cmpd="sng" w="9525">
            <a:solidFill>
              <a:srgbClr val="FF00FF"/>
            </a:solidFill>
            <a:prstDash val="solid"/>
            <a:round/>
            <a:headEnd len="med" w="med" type="none"/>
            <a:tailEnd len="med" w="med" type="triangle"/>
          </a:ln>
        </p:spPr>
      </p:cxnSp>
      <p:cxnSp>
        <p:nvCxnSpPr>
          <p:cNvPr id="780" name="Google Shape;780;p53"/>
          <p:cNvCxnSpPr/>
          <p:nvPr/>
        </p:nvCxnSpPr>
        <p:spPr>
          <a:xfrm rot="10800000">
            <a:off x="5373064" y="2757353"/>
            <a:ext cx="1049400" cy="1317300"/>
          </a:xfrm>
          <a:prstGeom prst="straightConnector1">
            <a:avLst/>
          </a:prstGeom>
          <a:noFill/>
          <a:ln cap="flat" cmpd="sng" w="9525">
            <a:solidFill>
              <a:srgbClr val="FF00FF"/>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54"/>
          <p:cNvSpPr/>
          <p:nvPr/>
        </p:nvSpPr>
        <p:spPr>
          <a:xfrm>
            <a:off x="4235262" y="2020279"/>
            <a:ext cx="2377500" cy="1970700"/>
          </a:xfrm>
          <a:prstGeom prst="roundRect">
            <a:avLst>
              <a:gd fmla="val 16667" name="adj"/>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4"/>
          <p:cNvSpPr txBox="1"/>
          <p:nvPr/>
        </p:nvSpPr>
        <p:spPr>
          <a:xfrm>
            <a:off x="3055500" y="306025"/>
            <a:ext cx="3033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Example of Architecture of a Music DApp</a:t>
            </a:r>
            <a:endParaRPr>
              <a:solidFill>
                <a:srgbClr val="FFFFFF"/>
              </a:solidFill>
              <a:latin typeface="Montserrat"/>
              <a:ea typeface="Montserrat"/>
              <a:cs typeface="Montserrat"/>
              <a:sym typeface="Montserrat"/>
            </a:endParaRPr>
          </a:p>
        </p:txBody>
      </p:sp>
      <p:sp>
        <p:nvSpPr>
          <p:cNvPr id="787" name="Google Shape;787;p54"/>
          <p:cNvSpPr/>
          <p:nvPr/>
        </p:nvSpPr>
        <p:spPr>
          <a:xfrm>
            <a:off x="5491401" y="2223264"/>
            <a:ext cx="858600" cy="630000"/>
          </a:xfrm>
          <a:prstGeom prst="roundRect">
            <a:avLst>
              <a:gd fmla="val 16667" name="adj"/>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storage</a:t>
            </a:r>
            <a:endParaRPr sz="800"/>
          </a:p>
        </p:txBody>
      </p:sp>
      <p:sp>
        <p:nvSpPr>
          <p:cNvPr id="788" name="Google Shape;788;p54"/>
          <p:cNvSpPr/>
          <p:nvPr/>
        </p:nvSpPr>
        <p:spPr>
          <a:xfrm>
            <a:off x="5592902" y="2223264"/>
            <a:ext cx="858600" cy="6300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IPFS</a:t>
            </a:r>
            <a:endParaRPr sz="800">
              <a:latin typeface="Montserrat"/>
              <a:ea typeface="Montserrat"/>
              <a:cs typeface="Montserrat"/>
              <a:sym typeface="Montserrat"/>
            </a:endParaRPr>
          </a:p>
        </p:txBody>
      </p:sp>
      <p:sp>
        <p:nvSpPr>
          <p:cNvPr id="789" name="Google Shape;789;p54"/>
          <p:cNvSpPr/>
          <p:nvPr/>
        </p:nvSpPr>
        <p:spPr>
          <a:xfrm>
            <a:off x="5491401" y="3136772"/>
            <a:ext cx="858600" cy="6300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storage</a:t>
            </a:r>
            <a:endParaRPr sz="800"/>
          </a:p>
        </p:txBody>
      </p:sp>
      <p:sp>
        <p:nvSpPr>
          <p:cNvPr id="790" name="Google Shape;790;p54"/>
          <p:cNvSpPr/>
          <p:nvPr/>
        </p:nvSpPr>
        <p:spPr>
          <a:xfrm>
            <a:off x="5592902" y="3136772"/>
            <a:ext cx="858600" cy="6300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Block</a:t>
            </a:r>
            <a:endParaRPr sz="8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chain</a:t>
            </a:r>
            <a:endParaRPr sz="800">
              <a:latin typeface="Montserrat"/>
              <a:ea typeface="Montserrat"/>
              <a:cs typeface="Montserrat"/>
              <a:sym typeface="Montserrat"/>
            </a:endParaRPr>
          </a:p>
        </p:txBody>
      </p:sp>
      <p:sp>
        <p:nvSpPr>
          <p:cNvPr id="791" name="Google Shape;791;p54"/>
          <p:cNvSpPr/>
          <p:nvPr/>
        </p:nvSpPr>
        <p:spPr>
          <a:xfrm>
            <a:off x="6317676" y="3329593"/>
            <a:ext cx="263700" cy="344100"/>
          </a:xfrm>
          <a:prstGeom prst="foldedCorner">
            <a:avLst>
              <a:gd fmla="val 4147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2" name="Google Shape;792;p54"/>
          <p:cNvPicPr preferRelativeResize="0"/>
          <p:nvPr/>
        </p:nvPicPr>
        <p:blipFill>
          <a:blip r:embed="rId3">
            <a:alphaModFix/>
          </a:blip>
          <a:stretch>
            <a:fillRect/>
          </a:stretch>
        </p:blipFill>
        <p:spPr>
          <a:xfrm flipH="1">
            <a:off x="6317677" y="3402722"/>
            <a:ext cx="263741" cy="197806"/>
          </a:xfrm>
          <a:prstGeom prst="rect">
            <a:avLst/>
          </a:prstGeom>
          <a:noFill/>
          <a:ln>
            <a:noFill/>
          </a:ln>
        </p:spPr>
      </p:pic>
      <p:sp>
        <p:nvSpPr>
          <p:cNvPr id="793" name="Google Shape;793;p54"/>
          <p:cNvSpPr/>
          <p:nvPr/>
        </p:nvSpPr>
        <p:spPr>
          <a:xfrm>
            <a:off x="4374892" y="3136772"/>
            <a:ext cx="858600" cy="630000"/>
          </a:xfrm>
          <a:prstGeom prst="roundRect">
            <a:avLst>
              <a:gd fmla="val 16667" name="adj"/>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storage</a:t>
            </a:r>
            <a:endParaRPr sz="800"/>
          </a:p>
        </p:txBody>
      </p:sp>
      <p:sp>
        <p:nvSpPr>
          <p:cNvPr id="794" name="Google Shape;794;p54"/>
          <p:cNvSpPr/>
          <p:nvPr/>
        </p:nvSpPr>
        <p:spPr>
          <a:xfrm>
            <a:off x="4476393" y="3136772"/>
            <a:ext cx="858600" cy="6300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IPFS</a:t>
            </a:r>
            <a:endParaRPr sz="800">
              <a:latin typeface="Montserrat"/>
              <a:ea typeface="Montserrat"/>
              <a:cs typeface="Montserrat"/>
              <a:sym typeface="Montserrat"/>
            </a:endParaRPr>
          </a:p>
        </p:txBody>
      </p:sp>
      <p:sp>
        <p:nvSpPr>
          <p:cNvPr id="795" name="Google Shape;795;p54"/>
          <p:cNvSpPr/>
          <p:nvPr/>
        </p:nvSpPr>
        <p:spPr>
          <a:xfrm>
            <a:off x="4374892" y="2223264"/>
            <a:ext cx="858600" cy="6300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storage</a:t>
            </a:r>
            <a:endParaRPr sz="800"/>
          </a:p>
        </p:txBody>
      </p:sp>
      <p:sp>
        <p:nvSpPr>
          <p:cNvPr id="796" name="Google Shape;796;p54"/>
          <p:cNvSpPr/>
          <p:nvPr/>
        </p:nvSpPr>
        <p:spPr>
          <a:xfrm>
            <a:off x="4476393" y="2223264"/>
            <a:ext cx="858600" cy="6300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Montserrat"/>
                <a:ea typeface="Montserrat"/>
                <a:cs typeface="Montserrat"/>
                <a:sym typeface="Montserrat"/>
              </a:rPr>
              <a:t>Block</a:t>
            </a:r>
            <a:endParaRPr sz="700">
              <a:latin typeface="Montserrat"/>
              <a:ea typeface="Montserrat"/>
              <a:cs typeface="Montserrat"/>
              <a:sym typeface="Montserrat"/>
            </a:endParaRPr>
          </a:p>
          <a:p>
            <a:pPr indent="0" lvl="0" marL="0" rtl="0" algn="l">
              <a:spcBef>
                <a:spcPts val="0"/>
              </a:spcBef>
              <a:spcAft>
                <a:spcPts val="0"/>
              </a:spcAft>
              <a:buNone/>
            </a:pPr>
            <a:r>
              <a:rPr lang="en" sz="700">
                <a:latin typeface="Montserrat"/>
                <a:ea typeface="Montserrat"/>
                <a:cs typeface="Montserrat"/>
                <a:sym typeface="Montserrat"/>
              </a:rPr>
              <a:t>chain</a:t>
            </a:r>
            <a:endParaRPr sz="700">
              <a:latin typeface="Montserrat"/>
              <a:ea typeface="Montserrat"/>
              <a:cs typeface="Montserrat"/>
              <a:sym typeface="Montserrat"/>
            </a:endParaRPr>
          </a:p>
        </p:txBody>
      </p:sp>
      <p:sp>
        <p:nvSpPr>
          <p:cNvPr id="797" name="Google Shape;797;p54"/>
          <p:cNvSpPr/>
          <p:nvPr/>
        </p:nvSpPr>
        <p:spPr>
          <a:xfrm>
            <a:off x="5048767" y="2644686"/>
            <a:ext cx="263700" cy="344100"/>
          </a:xfrm>
          <a:prstGeom prst="foldedCorner">
            <a:avLst>
              <a:gd fmla="val 4147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8" name="Google Shape;798;p54"/>
          <p:cNvPicPr preferRelativeResize="0"/>
          <p:nvPr/>
        </p:nvPicPr>
        <p:blipFill>
          <a:blip r:embed="rId3">
            <a:alphaModFix/>
          </a:blip>
          <a:stretch>
            <a:fillRect/>
          </a:stretch>
        </p:blipFill>
        <p:spPr>
          <a:xfrm flipH="1">
            <a:off x="5048768" y="2717814"/>
            <a:ext cx="263741" cy="197806"/>
          </a:xfrm>
          <a:prstGeom prst="rect">
            <a:avLst/>
          </a:prstGeom>
          <a:noFill/>
          <a:ln>
            <a:noFill/>
          </a:ln>
        </p:spPr>
      </p:pic>
      <p:cxnSp>
        <p:nvCxnSpPr>
          <p:cNvPr id="799" name="Google Shape;799;p54"/>
          <p:cNvCxnSpPr>
            <a:stCxn id="796" idx="2"/>
            <a:endCxn id="794" idx="0"/>
          </p:cNvCxnSpPr>
          <p:nvPr/>
        </p:nvCxnSpPr>
        <p:spPr>
          <a:xfrm>
            <a:off x="4905693" y="2853264"/>
            <a:ext cx="0" cy="283500"/>
          </a:xfrm>
          <a:prstGeom prst="straightConnector1">
            <a:avLst/>
          </a:prstGeom>
          <a:noFill/>
          <a:ln cap="flat" cmpd="sng" w="19050">
            <a:solidFill>
              <a:srgbClr val="4A86E8"/>
            </a:solidFill>
            <a:prstDash val="solid"/>
            <a:round/>
            <a:headEnd len="med" w="med" type="none"/>
            <a:tailEnd len="med" w="med" type="none"/>
          </a:ln>
        </p:spPr>
      </p:cxnSp>
      <p:cxnSp>
        <p:nvCxnSpPr>
          <p:cNvPr id="800" name="Google Shape;800;p54"/>
          <p:cNvCxnSpPr>
            <a:stCxn id="788" idx="2"/>
            <a:endCxn id="790" idx="0"/>
          </p:cNvCxnSpPr>
          <p:nvPr/>
        </p:nvCxnSpPr>
        <p:spPr>
          <a:xfrm>
            <a:off x="6022202" y="2853264"/>
            <a:ext cx="0" cy="283500"/>
          </a:xfrm>
          <a:prstGeom prst="straightConnector1">
            <a:avLst/>
          </a:prstGeom>
          <a:noFill/>
          <a:ln cap="flat" cmpd="sng" w="19050">
            <a:solidFill>
              <a:srgbClr val="4A86E8"/>
            </a:solidFill>
            <a:prstDash val="solid"/>
            <a:round/>
            <a:headEnd len="med" w="med" type="none"/>
            <a:tailEnd len="med" w="med" type="none"/>
          </a:ln>
        </p:spPr>
      </p:cxnSp>
      <p:cxnSp>
        <p:nvCxnSpPr>
          <p:cNvPr id="801" name="Google Shape;801;p54"/>
          <p:cNvCxnSpPr>
            <a:stCxn id="790" idx="1"/>
            <a:endCxn id="794" idx="3"/>
          </p:cNvCxnSpPr>
          <p:nvPr/>
        </p:nvCxnSpPr>
        <p:spPr>
          <a:xfrm rot="10800000">
            <a:off x="5334902" y="3451772"/>
            <a:ext cx="258000" cy="0"/>
          </a:xfrm>
          <a:prstGeom prst="straightConnector1">
            <a:avLst/>
          </a:prstGeom>
          <a:noFill/>
          <a:ln cap="flat" cmpd="sng" w="19050">
            <a:solidFill>
              <a:srgbClr val="4A86E8"/>
            </a:solidFill>
            <a:prstDash val="solid"/>
            <a:round/>
            <a:headEnd len="med" w="med" type="none"/>
            <a:tailEnd len="med" w="med" type="none"/>
          </a:ln>
        </p:spPr>
      </p:cxnSp>
      <p:cxnSp>
        <p:nvCxnSpPr>
          <p:cNvPr id="802" name="Google Shape;802;p54"/>
          <p:cNvCxnSpPr>
            <a:stCxn id="796" idx="3"/>
            <a:endCxn id="788" idx="1"/>
          </p:cNvCxnSpPr>
          <p:nvPr/>
        </p:nvCxnSpPr>
        <p:spPr>
          <a:xfrm>
            <a:off x="5334993" y="2538264"/>
            <a:ext cx="258000" cy="0"/>
          </a:xfrm>
          <a:prstGeom prst="straightConnector1">
            <a:avLst/>
          </a:prstGeom>
          <a:noFill/>
          <a:ln cap="flat" cmpd="sng" w="19050">
            <a:solidFill>
              <a:srgbClr val="4A86E8"/>
            </a:solidFill>
            <a:prstDash val="solid"/>
            <a:round/>
            <a:headEnd len="med" w="med" type="none"/>
            <a:tailEnd len="med" w="med" type="none"/>
          </a:ln>
        </p:spPr>
      </p:cxnSp>
      <p:pic>
        <p:nvPicPr>
          <p:cNvPr id="803" name="Google Shape;803;p54"/>
          <p:cNvPicPr preferRelativeResize="0"/>
          <p:nvPr/>
        </p:nvPicPr>
        <p:blipFill>
          <a:blip r:embed="rId4">
            <a:alphaModFix/>
          </a:blip>
          <a:stretch>
            <a:fillRect/>
          </a:stretch>
        </p:blipFill>
        <p:spPr>
          <a:xfrm>
            <a:off x="2761550" y="1363486"/>
            <a:ext cx="1055875" cy="1055875"/>
          </a:xfrm>
          <a:prstGeom prst="rect">
            <a:avLst/>
          </a:prstGeom>
          <a:noFill/>
          <a:ln>
            <a:noFill/>
          </a:ln>
          <a:effectLst>
            <a:outerShdw rotWithShape="0" algn="bl">
              <a:srgbClr val="FF00FF">
                <a:alpha val="92000"/>
              </a:srgbClr>
            </a:outerShdw>
          </a:effectLst>
        </p:spPr>
      </p:pic>
      <p:sp>
        <p:nvSpPr>
          <p:cNvPr id="804" name="Google Shape;804;p54"/>
          <p:cNvSpPr/>
          <p:nvPr/>
        </p:nvSpPr>
        <p:spPr>
          <a:xfrm>
            <a:off x="419075" y="2748725"/>
            <a:ext cx="1367400" cy="492600"/>
          </a:xfrm>
          <a:prstGeom prst="cube">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SONG</a:t>
            </a:r>
            <a:endParaRPr>
              <a:latin typeface="Montserrat"/>
              <a:ea typeface="Montserrat"/>
              <a:cs typeface="Montserrat"/>
              <a:sym typeface="Montserrat"/>
            </a:endParaRPr>
          </a:p>
        </p:txBody>
      </p:sp>
      <p:cxnSp>
        <p:nvCxnSpPr>
          <p:cNvPr id="805" name="Google Shape;805;p54"/>
          <p:cNvCxnSpPr>
            <a:stCxn id="804" idx="4"/>
            <a:endCxn id="803" idx="1"/>
          </p:cNvCxnSpPr>
          <p:nvPr/>
        </p:nvCxnSpPr>
        <p:spPr>
          <a:xfrm flipH="1" rot="10800000">
            <a:off x="1663325" y="1891400"/>
            <a:ext cx="1098300" cy="1165200"/>
          </a:xfrm>
          <a:prstGeom prst="straightConnector1">
            <a:avLst/>
          </a:prstGeom>
          <a:noFill/>
          <a:ln cap="flat" cmpd="sng" w="9525">
            <a:solidFill>
              <a:srgbClr val="FFFFFF"/>
            </a:solidFill>
            <a:prstDash val="solid"/>
            <a:round/>
            <a:headEnd len="med" w="med" type="none"/>
            <a:tailEnd len="med" w="med" type="triangle"/>
          </a:ln>
        </p:spPr>
      </p:cxnSp>
      <p:cxnSp>
        <p:nvCxnSpPr>
          <p:cNvPr id="806" name="Google Shape;806;p54"/>
          <p:cNvCxnSpPr>
            <a:endCxn id="796" idx="1"/>
          </p:cNvCxnSpPr>
          <p:nvPr/>
        </p:nvCxnSpPr>
        <p:spPr>
          <a:xfrm>
            <a:off x="3842493" y="2272464"/>
            <a:ext cx="633900" cy="265800"/>
          </a:xfrm>
          <a:prstGeom prst="straightConnector1">
            <a:avLst/>
          </a:prstGeom>
          <a:noFill/>
          <a:ln cap="flat" cmpd="sng" w="9525">
            <a:solidFill>
              <a:srgbClr val="FFFFFF"/>
            </a:solidFill>
            <a:prstDash val="solid"/>
            <a:round/>
            <a:headEnd len="med" w="med" type="none"/>
            <a:tailEnd len="med" w="med" type="triangle"/>
          </a:ln>
        </p:spPr>
      </p:cxnSp>
      <p:pic>
        <p:nvPicPr>
          <p:cNvPr id="807" name="Google Shape;807;p54"/>
          <p:cNvPicPr preferRelativeResize="0"/>
          <p:nvPr/>
        </p:nvPicPr>
        <p:blipFill>
          <a:blip r:embed="rId5">
            <a:alphaModFix/>
          </a:blip>
          <a:stretch>
            <a:fillRect/>
          </a:stretch>
        </p:blipFill>
        <p:spPr>
          <a:xfrm>
            <a:off x="2833975" y="3274737"/>
            <a:ext cx="911025" cy="911025"/>
          </a:xfrm>
          <a:prstGeom prst="rect">
            <a:avLst/>
          </a:prstGeom>
          <a:noFill/>
          <a:ln>
            <a:noFill/>
          </a:ln>
        </p:spPr>
      </p:pic>
      <p:cxnSp>
        <p:nvCxnSpPr>
          <p:cNvPr id="808" name="Google Shape;808;p54"/>
          <p:cNvCxnSpPr>
            <a:stCxn id="804" idx="4"/>
            <a:endCxn id="807" idx="1"/>
          </p:cNvCxnSpPr>
          <p:nvPr/>
        </p:nvCxnSpPr>
        <p:spPr>
          <a:xfrm>
            <a:off x="1663325" y="3056600"/>
            <a:ext cx="1170600" cy="673500"/>
          </a:xfrm>
          <a:prstGeom prst="straightConnector1">
            <a:avLst/>
          </a:prstGeom>
          <a:noFill/>
          <a:ln cap="flat" cmpd="sng" w="9525">
            <a:solidFill>
              <a:srgbClr val="FFFFFF"/>
            </a:solidFill>
            <a:prstDash val="solid"/>
            <a:round/>
            <a:headEnd len="med" w="med" type="none"/>
            <a:tailEnd len="med" w="med" type="triangle"/>
          </a:ln>
        </p:spPr>
      </p:cxnSp>
      <p:cxnSp>
        <p:nvCxnSpPr>
          <p:cNvPr id="809" name="Google Shape;809;p54"/>
          <p:cNvCxnSpPr>
            <a:endCxn id="794" idx="1"/>
          </p:cNvCxnSpPr>
          <p:nvPr/>
        </p:nvCxnSpPr>
        <p:spPr>
          <a:xfrm flipH="1" rot="10800000">
            <a:off x="3806193" y="3451772"/>
            <a:ext cx="670200" cy="354600"/>
          </a:xfrm>
          <a:prstGeom prst="straightConnector1">
            <a:avLst/>
          </a:prstGeom>
          <a:noFill/>
          <a:ln cap="flat" cmpd="sng" w="9525">
            <a:solidFill>
              <a:srgbClr val="FFFFFF"/>
            </a:solidFill>
            <a:prstDash val="solid"/>
            <a:round/>
            <a:headEnd len="med" w="med" type="none"/>
            <a:tailEnd len="med" w="med" type="triangle"/>
          </a:ln>
        </p:spPr>
      </p:cxnSp>
      <p:pic>
        <p:nvPicPr>
          <p:cNvPr id="810" name="Google Shape;810;p54"/>
          <p:cNvPicPr preferRelativeResize="0"/>
          <p:nvPr/>
        </p:nvPicPr>
        <p:blipFill>
          <a:blip r:embed="rId6">
            <a:alphaModFix/>
          </a:blip>
          <a:stretch>
            <a:fillRect/>
          </a:stretch>
        </p:blipFill>
        <p:spPr>
          <a:xfrm>
            <a:off x="5014400" y="3451709"/>
            <a:ext cx="242100" cy="242100"/>
          </a:xfrm>
          <a:prstGeom prst="rect">
            <a:avLst/>
          </a:prstGeom>
          <a:noFill/>
          <a:ln>
            <a:noFill/>
          </a:ln>
        </p:spPr>
      </p:pic>
      <p:pic>
        <p:nvPicPr>
          <p:cNvPr id="811" name="Google Shape;811;p54"/>
          <p:cNvPicPr preferRelativeResize="0"/>
          <p:nvPr/>
        </p:nvPicPr>
        <p:blipFill>
          <a:blip r:embed="rId6">
            <a:alphaModFix/>
          </a:blip>
          <a:stretch>
            <a:fillRect/>
          </a:stretch>
        </p:blipFill>
        <p:spPr>
          <a:xfrm>
            <a:off x="6107900" y="2538209"/>
            <a:ext cx="242100" cy="242100"/>
          </a:xfrm>
          <a:prstGeom prst="rect">
            <a:avLst/>
          </a:prstGeom>
          <a:noFill/>
          <a:ln>
            <a:noFill/>
          </a:ln>
        </p:spPr>
      </p:pic>
      <p:pic>
        <p:nvPicPr>
          <p:cNvPr id="812" name="Google Shape;812;p54"/>
          <p:cNvPicPr preferRelativeResize="0"/>
          <p:nvPr/>
        </p:nvPicPr>
        <p:blipFill>
          <a:blip r:embed="rId7">
            <a:alphaModFix/>
          </a:blip>
          <a:stretch>
            <a:fillRect/>
          </a:stretch>
        </p:blipFill>
        <p:spPr>
          <a:xfrm>
            <a:off x="618278" y="1973725"/>
            <a:ext cx="395900" cy="351350"/>
          </a:xfrm>
          <a:prstGeom prst="rect">
            <a:avLst/>
          </a:prstGeom>
          <a:noFill/>
          <a:ln>
            <a:noFill/>
          </a:ln>
        </p:spPr>
      </p:pic>
      <p:sp>
        <p:nvSpPr>
          <p:cNvPr id="813" name="Google Shape;813;p54"/>
          <p:cNvSpPr txBox="1"/>
          <p:nvPr/>
        </p:nvSpPr>
        <p:spPr>
          <a:xfrm>
            <a:off x="567650" y="2313000"/>
            <a:ext cx="110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rPr>
              <a:t>CREATOR</a:t>
            </a:r>
            <a:endParaRPr sz="1200">
              <a:solidFill>
                <a:srgbClr val="FFFFFF"/>
              </a:solidFill>
            </a:endParaRPr>
          </a:p>
        </p:txBody>
      </p:sp>
      <p:pic>
        <p:nvPicPr>
          <p:cNvPr id="814" name="Google Shape;814;p54"/>
          <p:cNvPicPr preferRelativeResize="0"/>
          <p:nvPr/>
        </p:nvPicPr>
        <p:blipFill>
          <a:blip r:embed="rId7">
            <a:alphaModFix/>
          </a:blip>
          <a:stretch>
            <a:fillRect/>
          </a:stretch>
        </p:blipFill>
        <p:spPr>
          <a:xfrm>
            <a:off x="7762753" y="700850"/>
            <a:ext cx="395900" cy="351350"/>
          </a:xfrm>
          <a:prstGeom prst="rect">
            <a:avLst/>
          </a:prstGeom>
          <a:noFill/>
          <a:ln>
            <a:noFill/>
          </a:ln>
        </p:spPr>
      </p:pic>
      <p:sp>
        <p:nvSpPr>
          <p:cNvPr id="815" name="Google Shape;815;p54"/>
          <p:cNvSpPr txBox="1"/>
          <p:nvPr/>
        </p:nvSpPr>
        <p:spPr>
          <a:xfrm>
            <a:off x="7712125" y="1040125"/>
            <a:ext cx="110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rPr>
              <a:t>AUDIENCE</a:t>
            </a:r>
            <a:endParaRPr sz="1200">
              <a:solidFill>
                <a:srgbClr val="FFFFFF"/>
              </a:solidFill>
            </a:endParaRPr>
          </a:p>
        </p:txBody>
      </p:sp>
      <p:cxnSp>
        <p:nvCxnSpPr>
          <p:cNvPr id="816" name="Google Shape;816;p54"/>
          <p:cNvCxnSpPr>
            <a:stCxn id="785" idx="0"/>
          </p:cNvCxnSpPr>
          <p:nvPr/>
        </p:nvCxnSpPr>
        <p:spPr>
          <a:xfrm rot="10800000">
            <a:off x="3854712" y="1703179"/>
            <a:ext cx="1569300" cy="317100"/>
          </a:xfrm>
          <a:prstGeom prst="straightConnector1">
            <a:avLst/>
          </a:prstGeom>
          <a:noFill/>
          <a:ln cap="flat" cmpd="sng" w="9525">
            <a:solidFill>
              <a:srgbClr val="FFFFFF"/>
            </a:solidFill>
            <a:prstDash val="solid"/>
            <a:round/>
            <a:headEnd len="med" w="med" type="none"/>
            <a:tailEnd len="med" w="med" type="triangle"/>
          </a:ln>
        </p:spPr>
      </p:cxnSp>
      <p:cxnSp>
        <p:nvCxnSpPr>
          <p:cNvPr id="817" name="Google Shape;817;p54"/>
          <p:cNvCxnSpPr>
            <a:stCxn id="814" idx="1"/>
            <a:endCxn id="785" idx="0"/>
          </p:cNvCxnSpPr>
          <p:nvPr/>
        </p:nvCxnSpPr>
        <p:spPr>
          <a:xfrm flipH="1">
            <a:off x="5423953" y="876525"/>
            <a:ext cx="2338800" cy="1143900"/>
          </a:xfrm>
          <a:prstGeom prst="straightConnector1">
            <a:avLst/>
          </a:prstGeom>
          <a:noFill/>
          <a:ln cap="flat" cmpd="sng" w="9525">
            <a:solidFill>
              <a:srgbClr val="FFFFFF"/>
            </a:solidFill>
            <a:prstDash val="solid"/>
            <a:round/>
            <a:headEnd len="med" w="med" type="none"/>
            <a:tailEnd len="med" w="med" type="triangle"/>
          </a:ln>
        </p:spPr>
      </p:cxnSp>
      <p:pic>
        <p:nvPicPr>
          <p:cNvPr id="818" name="Google Shape;818;p54"/>
          <p:cNvPicPr preferRelativeResize="0"/>
          <p:nvPr/>
        </p:nvPicPr>
        <p:blipFill>
          <a:blip r:embed="rId8">
            <a:alphaModFix/>
          </a:blip>
          <a:stretch>
            <a:fillRect/>
          </a:stretch>
        </p:blipFill>
        <p:spPr>
          <a:xfrm>
            <a:off x="5100812" y="3697625"/>
            <a:ext cx="660623" cy="660623"/>
          </a:xfrm>
          <a:prstGeom prst="rect">
            <a:avLst/>
          </a:prstGeom>
          <a:noFill/>
          <a:ln>
            <a:noFill/>
          </a:ln>
        </p:spPr>
      </p:pic>
      <p:sp>
        <p:nvSpPr>
          <p:cNvPr id="819" name="Google Shape;819;p54"/>
          <p:cNvSpPr/>
          <p:nvPr/>
        </p:nvSpPr>
        <p:spPr>
          <a:xfrm>
            <a:off x="7076025" y="4111025"/>
            <a:ext cx="1825800" cy="497100"/>
          </a:xfrm>
          <a:prstGeom prst="cube">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Interaction is stored on the blockchain</a:t>
            </a:r>
            <a:endParaRPr sz="1000">
              <a:latin typeface="Montserrat"/>
              <a:ea typeface="Montserrat"/>
              <a:cs typeface="Montserrat"/>
              <a:sym typeface="Montserrat"/>
            </a:endParaRPr>
          </a:p>
        </p:txBody>
      </p:sp>
      <p:sp>
        <p:nvSpPr>
          <p:cNvPr id="820" name="Google Shape;820;p54"/>
          <p:cNvSpPr/>
          <p:nvPr/>
        </p:nvSpPr>
        <p:spPr>
          <a:xfrm>
            <a:off x="7076025" y="3501425"/>
            <a:ext cx="1825800" cy="497100"/>
          </a:xfrm>
          <a:prstGeom prst="cube">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User can interact with Smart Contract</a:t>
            </a:r>
            <a:endParaRPr sz="1000">
              <a:latin typeface="Montserrat"/>
              <a:ea typeface="Montserrat"/>
              <a:cs typeface="Montserrat"/>
              <a:sym typeface="Montserrat"/>
            </a:endParaRPr>
          </a:p>
        </p:txBody>
      </p:sp>
      <p:sp>
        <p:nvSpPr>
          <p:cNvPr id="821" name="Google Shape;821;p54"/>
          <p:cNvSpPr/>
          <p:nvPr/>
        </p:nvSpPr>
        <p:spPr>
          <a:xfrm>
            <a:off x="7076025" y="2891825"/>
            <a:ext cx="1825800" cy="497100"/>
          </a:xfrm>
          <a:prstGeom prst="cube">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Dapp delivers content</a:t>
            </a:r>
            <a:endParaRPr sz="1000">
              <a:latin typeface="Montserrat"/>
              <a:ea typeface="Montserrat"/>
              <a:cs typeface="Montserrat"/>
              <a:sym typeface="Montserrat"/>
            </a:endParaRPr>
          </a:p>
        </p:txBody>
      </p:sp>
      <p:sp>
        <p:nvSpPr>
          <p:cNvPr id="822" name="Google Shape;822;p54"/>
          <p:cNvSpPr/>
          <p:nvPr/>
        </p:nvSpPr>
        <p:spPr>
          <a:xfrm>
            <a:off x="7076025" y="2282225"/>
            <a:ext cx="1825800" cy="497100"/>
          </a:xfrm>
          <a:prstGeom prst="cube">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Dapp explores the blockchain</a:t>
            </a:r>
            <a:endParaRPr sz="1000">
              <a:latin typeface="Montserrat"/>
              <a:ea typeface="Montserrat"/>
              <a:cs typeface="Montserrat"/>
              <a:sym typeface="Montserrat"/>
            </a:endParaRPr>
          </a:p>
        </p:txBody>
      </p:sp>
      <p:sp>
        <p:nvSpPr>
          <p:cNvPr id="823" name="Google Shape;823;p54"/>
          <p:cNvSpPr/>
          <p:nvPr/>
        </p:nvSpPr>
        <p:spPr>
          <a:xfrm>
            <a:off x="7076025" y="1672625"/>
            <a:ext cx="1825800" cy="497100"/>
          </a:xfrm>
          <a:prstGeom prst="cube">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Browse the Dapp</a:t>
            </a:r>
            <a:endParaRPr sz="1000">
              <a:latin typeface="Montserrat"/>
              <a:ea typeface="Montserrat"/>
              <a:cs typeface="Montserrat"/>
              <a:sym typeface="Montserrat"/>
            </a:endParaRPr>
          </a:p>
        </p:txBody>
      </p:sp>
      <p:sp>
        <p:nvSpPr>
          <p:cNvPr id="824" name="Google Shape;824;p54"/>
          <p:cNvSpPr txBox="1"/>
          <p:nvPr/>
        </p:nvSpPr>
        <p:spPr>
          <a:xfrm>
            <a:off x="5139650" y="4141800"/>
            <a:ext cx="621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rPr>
              <a:t>DAPP</a:t>
            </a:r>
            <a:endParaRPr sz="1200">
              <a:solidFill>
                <a:srgbClr val="FFFFFF"/>
              </a:solidFill>
            </a:endParaRPr>
          </a:p>
        </p:txBody>
      </p:sp>
      <p:pic>
        <p:nvPicPr>
          <p:cNvPr id="825" name="Google Shape;825;p54"/>
          <p:cNvPicPr preferRelativeResize="0"/>
          <p:nvPr/>
        </p:nvPicPr>
        <p:blipFill>
          <a:blip r:embed="rId9">
            <a:alphaModFix/>
          </a:blip>
          <a:stretch>
            <a:fillRect/>
          </a:stretch>
        </p:blipFill>
        <p:spPr>
          <a:xfrm>
            <a:off x="4653423" y="1434403"/>
            <a:ext cx="580076" cy="435037"/>
          </a:xfrm>
          <a:prstGeom prst="rect">
            <a:avLst/>
          </a:prstGeom>
          <a:noFill/>
          <a:ln>
            <a:noFill/>
          </a:ln>
        </p:spPr>
      </p:pic>
      <p:pic>
        <p:nvPicPr>
          <p:cNvPr id="826" name="Google Shape;826;p54"/>
          <p:cNvPicPr preferRelativeResize="0"/>
          <p:nvPr/>
        </p:nvPicPr>
        <p:blipFill>
          <a:blip r:embed="rId9">
            <a:alphaModFix/>
          </a:blip>
          <a:stretch>
            <a:fillRect/>
          </a:stretch>
        </p:blipFill>
        <p:spPr>
          <a:xfrm>
            <a:off x="1739848" y="1888328"/>
            <a:ext cx="580076" cy="43503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55"/>
          <p:cNvSpPr txBox="1"/>
          <p:nvPr/>
        </p:nvSpPr>
        <p:spPr>
          <a:xfrm>
            <a:off x="1183200" y="255275"/>
            <a:ext cx="677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 E</a:t>
            </a:r>
            <a:r>
              <a:rPr lang="en">
                <a:solidFill>
                  <a:srgbClr val="FFFFFF"/>
                </a:solidFill>
                <a:latin typeface="Montserrat"/>
                <a:ea typeface="Montserrat"/>
                <a:cs typeface="Montserrat"/>
                <a:sym typeface="Montserrat"/>
              </a:rPr>
              <a:t>THER</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(ETH)</a:t>
            </a:r>
            <a:endParaRPr>
              <a:solidFill>
                <a:srgbClr val="FFFFFF"/>
              </a:solidFill>
              <a:latin typeface="Montserrat"/>
              <a:ea typeface="Montserrat"/>
              <a:cs typeface="Montserrat"/>
              <a:sym typeface="Montserrat"/>
            </a:endParaRPr>
          </a:p>
        </p:txBody>
      </p:sp>
      <p:sp>
        <p:nvSpPr>
          <p:cNvPr id="832" name="Google Shape;832;p55"/>
          <p:cNvSpPr txBox="1"/>
          <p:nvPr/>
        </p:nvSpPr>
        <p:spPr>
          <a:xfrm>
            <a:off x="899550" y="1063425"/>
            <a:ext cx="53481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Montserrat"/>
                <a:ea typeface="Montserrat"/>
                <a:cs typeface="Montserrat"/>
                <a:sym typeface="Montserrat"/>
              </a:rPr>
              <a:t>NATIVE TOKEN OF THE ETHEREUM BLOCKCHAIN</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SAVING INFORMATION COSTS ETH</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COMPUTING COSTS ETH</a:t>
            </a:r>
            <a:endParaRPr sz="1200">
              <a:solidFill>
                <a:srgbClr val="FFFFFF"/>
              </a:solidFill>
              <a:latin typeface="Montserrat"/>
              <a:ea typeface="Montserrat"/>
              <a:cs typeface="Montserrat"/>
              <a:sym typeface="Montserrat"/>
            </a:endParaRPr>
          </a:p>
          <a:p>
            <a:pPr indent="457200" lvl="0" marL="0" rtl="0" algn="l">
              <a:spcBef>
                <a:spcPts val="0"/>
              </a:spcBef>
              <a:spcAft>
                <a:spcPts val="0"/>
              </a:spcAft>
              <a:buNone/>
            </a:pPr>
            <a:r>
              <a:rPr lang="en" sz="1200">
                <a:solidFill>
                  <a:srgbClr val="FFFFFF"/>
                </a:solidFill>
                <a:latin typeface="Montserrat"/>
                <a:ea typeface="Montserrat"/>
                <a:cs typeface="Montserrat"/>
                <a:sym typeface="Montserrat"/>
              </a:rPr>
              <a:t>MINTING TOKENS</a:t>
            </a:r>
            <a:endParaRPr sz="1200">
              <a:solidFill>
                <a:srgbClr val="FFFFFF"/>
              </a:solidFill>
              <a:latin typeface="Montserrat"/>
              <a:ea typeface="Montserrat"/>
              <a:cs typeface="Montserrat"/>
              <a:sym typeface="Montserrat"/>
            </a:endParaRPr>
          </a:p>
          <a:p>
            <a:pPr indent="457200" lvl="0" marL="0" rtl="0" algn="l">
              <a:spcBef>
                <a:spcPts val="0"/>
              </a:spcBef>
              <a:spcAft>
                <a:spcPts val="0"/>
              </a:spcAft>
              <a:buNone/>
            </a:pPr>
            <a:r>
              <a:rPr lang="en" sz="1200">
                <a:solidFill>
                  <a:srgbClr val="FFFFFF"/>
                </a:solidFill>
                <a:latin typeface="Montserrat"/>
                <a:ea typeface="Montserrat"/>
                <a:cs typeface="Montserrat"/>
                <a:sym typeface="Montserrat"/>
              </a:rPr>
              <a:t>ARITHMETIC </a:t>
            </a:r>
            <a:endParaRPr sz="1200">
              <a:solidFill>
                <a:srgbClr val="FFFFFF"/>
              </a:solidFill>
              <a:latin typeface="Montserrat"/>
              <a:ea typeface="Montserrat"/>
              <a:cs typeface="Montserrat"/>
              <a:sym typeface="Montserrat"/>
            </a:endParaRPr>
          </a:p>
          <a:p>
            <a:pPr indent="45720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WHY ETHEREUM USES ETHER</a:t>
            </a:r>
            <a:endParaRPr sz="1200">
              <a:solidFill>
                <a:srgbClr val="FFFFFF"/>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SAFETY AND INCENTIVE TO MINE BLOCKS</a:t>
            </a:r>
            <a:endParaRPr sz="1200">
              <a:solidFill>
                <a:srgbClr val="FFFFFF"/>
              </a:solidFill>
              <a:latin typeface="Montserrat"/>
              <a:ea typeface="Montserrat"/>
              <a:cs typeface="Montserrat"/>
              <a:sym typeface="Montserrat"/>
            </a:endParaRPr>
          </a:p>
          <a:p>
            <a:pPr indent="0" lvl="0" marL="1371600" rtl="0" algn="l">
              <a:spcBef>
                <a:spcPts val="0"/>
              </a:spcBef>
              <a:spcAft>
                <a:spcPts val="0"/>
              </a:spcAft>
              <a:buNone/>
            </a:pPr>
            <a:r>
              <a:rPr lang="en" sz="1200">
                <a:solidFill>
                  <a:srgbClr val="FFFFFF"/>
                </a:solidFill>
                <a:latin typeface="Montserrat"/>
                <a:ea typeface="Montserrat"/>
                <a:cs typeface="Montserrat"/>
                <a:sym typeface="Montserrat"/>
              </a:rPr>
              <a:t>EXPRESSED IN “GAS”</a:t>
            </a:r>
            <a:endParaRPr sz="1200">
              <a:solidFill>
                <a:srgbClr val="FFFFFF"/>
              </a:solidFill>
              <a:latin typeface="Montserrat"/>
              <a:ea typeface="Montserrat"/>
              <a:cs typeface="Montserrat"/>
              <a:sym typeface="Montserrat"/>
            </a:endParaRPr>
          </a:p>
          <a:p>
            <a:pPr indent="-304800" lvl="0" marL="457200" rtl="0" algn="l">
              <a:spcBef>
                <a:spcPts val="0"/>
              </a:spcBef>
              <a:spcAft>
                <a:spcPts val="0"/>
              </a:spcAft>
              <a:buClr>
                <a:srgbClr val="FFFFFF"/>
              </a:buClr>
              <a:buSzPts val="1200"/>
              <a:buFont typeface="Montserrat"/>
              <a:buChar char="●"/>
            </a:pPr>
            <a:r>
              <a:rPr lang="en" sz="1200">
                <a:solidFill>
                  <a:srgbClr val="FFFFFF"/>
                </a:solidFill>
                <a:latin typeface="Montserrat"/>
                <a:ea typeface="Montserrat"/>
                <a:cs typeface="Montserrat"/>
                <a:sym typeface="Montserrat"/>
              </a:rPr>
              <a:t>GAS UNIT (a way of pricing operations on the ethereum relative to each other)</a:t>
            </a:r>
            <a:endParaRPr sz="1200">
              <a:solidFill>
                <a:srgbClr val="FFFFFF"/>
              </a:solidFill>
              <a:latin typeface="Montserrat"/>
              <a:ea typeface="Montserrat"/>
              <a:cs typeface="Montserrat"/>
              <a:sym typeface="Montserrat"/>
            </a:endParaRPr>
          </a:p>
          <a:p>
            <a:pPr indent="-304800" lvl="0" marL="457200" rtl="0" algn="l">
              <a:spcBef>
                <a:spcPts val="0"/>
              </a:spcBef>
              <a:spcAft>
                <a:spcPts val="0"/>
              </a:spcAft>
              <a:buClr>
                <a:srgbClr val="FFFFFF"/>
              </a:buClr>
              <a:buSzPts val="1200"/>
              <a:buFont typeface="Montserrat"/>
              <a:buChar char="●"/>
            </a:pPr>
            <a:r>
              <a:rPr lang="en" sz="1200">
                <a:solidFill>
                  <a:srgbClr val="FFFFFF"/>
                </a:solidFill>
                <a:latin typeface="Montserrat"/>
                <a:ea typeface="Montserrat"/>
                <a:cs typeface="Montserrat"/>
                <a:sym typeface="Montserrat"/>
              </a:rPr>
              <a:t>GAS PRICE (depending how busy is the network)</a:t>
            </a:r>
            <a:endParaRPr sz="1200">
              <a:solidFill>
                <a:srgbClr val="FFFFFF"/>
              </a:solidFill>
              <a:latin typeface="Montserrat"/>
              <a:ea typeface="Montserrat"/>
              <a:cs typeface="Montserrat"/>
              <a:sym typeface="Montserrat"/>
            </a:endParaRPr>
          </a:p>
          <a:p>
            <a:pPr indent="-304800" lvl="0" marL="457200" rtl="0" algn="l">
              <a:spcBef>
                <a:spcPts val="0"/>
              </a:spcBef>
              <a:spcAft>
                <a:spcPts val="0"/>
              </a:spcAft>
              <a:buClr>
                <a:srgbClr val="FFFFFF"/>
              </a:buClr>
              <a:buSzPts val="1200"/>
              <a:buFont typeface="Montserrat"/>
              <a:buChar char="●"/>
            </a:pPr>
            <a:r>
              <a:rPr lang="en" sz="1200">
                <a:solidFill>
                  <a:srgbClr val="FFFFFF"/>
                </a:solidFill>
                <a:latin typeface="Montserrat"/>
                <a:ea typeface="Montserrat"/>
                <a:cs typeface="Montserrat"/>
                <a:sym typeface="Montserrat"/>
              </a:rPr>
              <a:t>GAS AMOUNT (depends on how complicated is the function)</a:t>
            </a:r>
            <a:endParaRPr sz="1200">
              <a:solidFill>
                <a:srgbClr val="FFFFFF"/>
              </a:solidFill>
              <a:latin typeface="Montserrat"/>
              <a:ea typeface="Montserrat"/>
              <a:cs typeface="Montserrat"/>
              <a:sym typeface="Montserrat"/>
            </a:endParaRPr>
          </a:p>
          <a:p>
            <a:pPr indent="0" lvl="0" marL="457200" rtl="0" algn="l">
              <a:spcBef>
                <a:spcPts val="0"/>
              </a:spcBef>
              <a:spcAft>
                <a:spcPts val="0"/>
              </a:spcAft>
              <a:buNone/>
            </a:pPr>
            <a:r>
              <a:t/>
            </a:r>
            <a:endParaRPr sz="1200">
              <a:solidFill>
                <a:srgbClr val="FFFFFF"/>
              </a:solidFill>
              <a:latin typeface="Montserrat"/>
              <a:ea typeface="Montserrat"/>
              <a:cs typeface="Montserrat"/>
              <a:sym typeface="Montserrat"/>
            </a:endParaRPr>
          </a:p>
          <a:p>
            <a:pPr indent="-304800" lvl="0" marL="457200" rtl="0" algn="l">
              <a:spcBef>
                <a:spcPts val="0"/>
              </a:spcBef>
              <a:spcAft>
                <a:spcPts val="0"/>
              </a:spcAft>
              <a:buClr>
                <a:srgbClr val="FFFFFF"/>
              </a:buClr>
              <a:buSzPts val="1200"/>
              <a:buFont typeface="Montserrat"/>
              <a:buChar char="●"/>
            </a:pPr>
            <a:r>
              <a:rPr lang="en" sz="1200">
                <a:solidFill>
                  <a:srgbClr val="FFFFFF"/>
                </a:solidFill>
                <a:latin typeface="Montserrat"/>
                <a:ea typeface="Montserrat"/>
                <a:cs typeface="Montserrat"/>
                <a:sym typeface="Montserrat"/>
              </a:rPr>
              <a:t>GAS &amp; TRANSACTIONS  GETS MORE EXPENSIVE WHEN THE NETWORK IS BUSY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INVESTMENT</a:t>
            </a:r>
            <a:endParaRPr sz="1200">
              <a:solidFill>
                <a:srgbClr val="FFFFFF"/>
              </a:solidFill>
              <a:latin typeface="Montserrat"/>
              <a:ea typeface="Montserrat"/>
              <a:cs typeface="Montserrat"/>
              <a:sym typeface="Montserrat"/>
            </a:endParaRPr>
          </a:p>
        </p:txBody>
      </p:sp>
      <p:pic>
        <p:nvPicPr>
          <p:cNvPr id="833" name="Google Shape;833;p55"/>
          <p:cNvPicPr preferRelativeResize="0"/>
          <p:nvPr/>
        </p:nvPicPr>
        <p:blipFill>
          <a:blip r:embed="rId3">
            <a:alphaModFix/>
          </a:blip>
          <a:stretch>
            <a:fillRect/>
          </a:stretch>
        </p:blipFill>
        <p:spPr>
          <a:xfrm>
            <a:off x="6480224" y="839213"/>
            <a:ext cx="2351000" cy="39578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56"/>
          <p:cNvSpPr txBox="1"/>
          <p:nvPr/>
        </p:nvSpPr>
        <p:spPr>
          <a:xfrm>
            <a:off x="1183200" y="255275"/>
            <a:ext cx="677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 ADDRESSES</a:t>
            </a:r>
            <a:endParaRPr>
              <a:solidFill>
                <a:srgbClr val="FFFFFF"/>
              </a:solidFill>
              <a:latin typeface="Montserrat"/>
              <a:ea typeface="Montserrat"/>
              <a:cs typeface="Montserrat"/>
              <a:sym typeface="Montserrat"/>
            </a:endParaRPr>
          </a:p>
        </p:txBody>
      </p:sp>
      <p:pic>
        <p:nvPicPr>
          <p:cNvPr id="839" name="Google Shape;839;p56"/>
          <p:cNvPicPr preferRelativeResize="0"/>
          <p:nvPr/>
        </p:nvPicPr>
        <p:blipFill>
          <a:blip r:embed="rId3">
            <a:alphaModFix/>
          </a:blip>
          <a:stretch>
            <a:fillRect/>
          </a:stretch>
        </p:blipFill>
        <p:spPr>
          <a:xfrm>
            <a:off x="1305500" y="1619229"/>
            <a:ext cx="1382875" cy="1382875"/>
          </a:xfrm>
          <a:prstGeom prst="rect">
            <a:avLst/>
          </a:prstGeom>
          <a:noFill/>
          <a:ln>
            <a:noFill/>
          </a:ln>
        </p:spPr>
      </p:pic>
      <p:pic>
        <p:nvPicPr>
          <p:cNvPr id="840" name="Google Shape;840;p56"/>
          <p:cNvPicPr preferRelativeResize="0"/>
          <p:nvPr/>
        </p:nvPicPr>
        <p:blipFill>
          <a:blip r:embed="rId4">
            <a:alphaModFix/>
          </a:blip>
          <a:stretch>
            <a:fillRect/>
          </a:stretch>
        </p:blipFill>
        <p:spPr>
          <a:xfrm>
            <a:off x="5718150" y="1358150"/>
            <a:ext cx="1905000" cy="1905000"/>
          </a:xfrm>
          <a:prstGeom prst="rect">
            <a:avLst/>
          </a:prstGeom>
          <a:noFill/>
          <a:ln>
            <a:noFill/>
          </a:ln>
        </p:spPr>
      </p:pic>
      <p:sp>
        <p:nvSpPr>
          <p:cNvPr id="841" name="Google Shape;841;p56"/>
          <p:cNvSpPr txBox="1"/>
          <p:nvPr/>
        </p:nvSpPr>
        <p:spPr>
          <a:xfrm>
            <a:off x="247334" y="3155325"/>
            <a:ext cx="34992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0x31f3733FF3CAe3E9c58D6100819D61Bea991CDA2</a:t>
            </a:r>
            <a:endParaRPr sz="10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A Human (probably)</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AKA - Externally Owned Address (EOA)</a:t>
            </a:r>
            <a:endParaRPr sz="1200">
              <a:solidFill>
                <a:srgbClr val="FFFFFF"/>
              </a:solidFill>
              <a:latin typeface="Montserrat"/>
              <a:ea typeface="Montserrat"/>
              <a:cs typeface="Montserrat"/>
              <a:sym typeface="Montserrat"/>
            </a:endParaRPr>
          </a:p>
        </p:txBody>
      </p:sp>
      <p:sp>
        <p:nvSpPr>
          <p:cNvPr id="842" name="Google Shape;842;p56"/>
          <p:cNvSpPr txBox="1"/>
          <p:nvPr/>
        </p:nvSpPr>
        <p:spPr>
          <a:xfrm>
            <a:off x="5069848" y="3155325"/>
            <a:ext cx="32016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0xd65cb247e2387b1c817433c5e1e74166bb31774e</a:t>
            </a:r>
            <a:endParaRPr sz="10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Smart Contracts</a:t>
            </a:r>
            <a:endParaRPr>
              <a:solidFill>
                <a:srgbClr val="FFFFFF"/>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57"/>
          <p:cNvSpPr txBox="1"/>
          <p:nvPr/>
        </p:nvSpPr>
        <p:spPr>
          <a:xfrm>
            <a:off x="2627250" y="306350"/>
            <a:ext cx="3889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 </a:t>
            </a:r>
            <a:r>
              <a:rPr lang="en">
                <a:solidFill>
                  <a:srgbClr val="FFFFFF"/>
                </a:solidFill>
                <a:latin typeface="Montserrat"/>
                <a:ea typeface="Montserrat"/>
                <a:cs typeface="Montserrat"/>
                <a:sym typeface="Montserrat"/>
              </a:rPr>
              <a:t>SMART CONTRACTS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i="1" lang="en">
                <a:solidFill>
                  <a:srgbClr val="FFFFFF"/>
                </a:solidFill>
                <a:latin typeface="Montserrat"/>
                <a:ea typeface="Montserrat"/>
                <a:cs typeface="Montserrat"/>
                <a:sym typeface="Montserrat"/>
              </a:rPr>
              <a:t>Example 1: Saving small things</a:t>
            </a:r>
            <a:endParaRPr i="1">
              <a:solidFill>
                <a:srgbClr val="FFFFFF"/>
              </a:solidFill>
              <a:latin typeface="Montserrat"/>
              <a:ea typeface="Montserrat"/>
              <a:cs typeface="Montserrat"/>
              <a:sym typeface="Montserrat"/>
            </a:endParaRPr>
          </a:p>
        </p:txBody>
      </p:sp>
      <p:sp>
        <p:nvSpPr>
          <p:cNvPr id="848" name="Google Shape;848;p57"/>
          <p:cNvSpPr txBox="1"/>
          <p:nvPr/>
        </p:nvSpPr>
        <p:spPr>
          <a:xfrm>
            <a:off x="390225" y="1112674"/>
            <a:ext cx="37095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Montserrat"/>
                <a:ea typeface="Montserrat"/>
                <a:cs typeface="Montserrat"/>
                <a:sym typeface="Montserrat"/>
              </a:rPr>
              <a:t>I am a </a:t>
            </a:r>
            <a:r>
              <a:rPr lang="en" sz="1200">
                <a:solidFill>
                  <a:srgbClr val="FFFFFF"/>
                </a:solidFill>
                <a:latin typeface="Montserrat"/>
                <a:ea typeface="Montserrat"/>
                <a:cs typeface="Montserrat"/>
                <a:sym typeface="Montserrat"/>
              </a:rPr>
              <a:t>shepherd</a:t>
            </a:r>
            <a:r>
              <a:rPr lang="en" sz="1200">
                <a:solidFill>
                  <a:srgbClr val="FFFFFF"/>
                </a:solidFill>
                <a:latin typeface="Montserrat"/>
                <a:ea typeface="Montserrat"/>
                <a:cs typeface="Montserrat"/>
                <a:sym typeface="Montserrat"/>
              </a:rPr>
              <a:t>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I have 10 sheep with collars on their necks and with their names on their collars.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I want to save their name in a list and put it on the blockchain so that there is a public record of who is the owner.</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WHY ON THE BLOCKCHAIN</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If I registered them with the city, I would have to trust the city’s record keeper &amp; their servers.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RULES</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If I eat a sheep, I want to remove it from my list. But I want to be the only one who can remove it.</a:t>
            </a:r>
            <a:endParaRPr sz="1200">
              <a:solidFill>
                <a:srgbClr val="FFFFFF"/>
              </a:solidFill>
              <a:latin typeface="Montserrat"/>
              <a:ea typeface="Montserrat"/>
              <a:cs typeface="Montserrat"/>
              <a:sym typeface="Montserrat"/>
            </a:endParaRPr>
          </a:p>
        </p:txBody>
      </p:sp>
      <p:pic>
        <p:nvPicPr>
          <p:cNvPr id="849" name="Google Shape;849;p57"/>
          <p:cNvPicPr preferRelativeResize="0"/>
          <p:nvPr/>
        </p:nvPicPr>
        <p:blipFill>
          <a:blip r:embed="rId3">
            <a:alphaModFix/>
          </a:blip>
          <a:stretch>
            <a:fillRect/>
          </a:stretch>
        </p:blipFill>
        <p:spPr>
          <a:xfrm>
            <a:off x="5806050" y="921938"/>
            <a:ext cx="2560675" cy="2560675"/>
          </a:xfrm>
          <a:prstGeom prst="rect">
            <a:avLst/>
          </a:prstGeom>
          <a:noFill/>
          <a:ln>
            <a:noFill/>
          </a:ln>
        </p:spPr>
      </p:pic>
      <p:sp>
        <p:nvSpPr>
          <p:cNvPr id="850" name="Google Shape;850;p57"/>
          <p:cNvSpPr/>
          <p:nvPr/>
        </p:nvSpPr>
        <p:spPr>
          <a:xfrm>
            <a:off x="4550525" y="3957525"/>
            <a:ext cx="3967800" cy="95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7"/>
          <p:cNvSpPr txBox="1"/>
          <p:nvPr/>
        </p:nvSpPr>
        <p:spPr>
          <a:xfrm>
            <a:off x="4589675" y="4049775"/>
            <a:ext cx="3889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Fluffy</a:t>
            </a:r>
            <a:endParaRPr/>
          </a:p>
          <a:p>
            <a:pPr indent="0" lvl="0" marL="0" rtl="0" algn="l">
              <a:spcBef>
                <a:spcPts val="0"/>
              </a:spcBef>
              <a:spcAft>
                <a:spcPts val="0"/>
              </a:spcAft>
              <a:buNone/>
            </a:pPr>
            <a:r>
              <a:rPr lang="en" sz="1200">
                <a:solidFill>
                  <a:srgbClr val="4D4D4D"/>
                </a:solidFill>
              </a:rPr>
              <a:t>0x05854cA140caB11e2f5AAb284c6AB5415f96E26B</a:t>
            </a:r>
            <a:endParaRPr sz="1200">
              <a:solidFill>
                <a:srgbClr val="4D4D4D"/>
              </a:solidFill>
            </a:endParaRPr>
          </a:p>
          <a:p>
            <a:pPr indent="0" lvl="0" marL="0" rtl="0" algn="l">
              <a:spcBef>
                <a:spcPts val="0"/>
              </a:spcBef>
              <a:spcAft>
                <a:spcPts val="0"/>
              </a:spcAft>
              <a:buNone/>
            </a:pPr>
            <a:r>
              <a:rPr lang="en" sz="1200">
                <a:solidFill>
                  <a:srgbClr val="4D4D4D"/>
                </a:solidFill>
              </a:rPr>
              <a:t>Bob the Shepherd</a:t>
            </a:r>
            <a:endParaRPr sz="1200">
              <a:solidFill>
                <a:srgbClr val="4D4D4D"/>
              </a:solidFill>
            </a:endParaRPr>
          </a:p>
        </p:txBody>
      </p:sp>
      <p:sp>
        <p:nvSpPr>
          <p:cNvPr id="852" name="Google Shape;852;p57"/>
          <p:cNvSpPr/>
          <p:nvPr/>
        </p:nvSpPr>
        <p:spPr>
          <a:xfrm>
            <a:off x="5360075" y="2431250"/>
            <a:ext cx="915250" cy="1534025"/>
          </a:xfrm>
          <a:custGeom>
            <a:rect b="b" l="l" r="r" t="t"/>
            <a:pathLst>
              <a:path extrusionOk="0" h="61361" w="36610">
                <a:moveTo>
                  <a:pt x="36610" y="0"/>
                </a:moveTo>
                <a:cubicBezTo>
                  <a:pt x="33105" y="8764"/>
                  <a:pt x="21141" y="14280"/>
                  <a:pt x="21141" y="23719"/>
                </a:cubicBezTo>
                <a:cubicBezTo>
                  <a:pt x="21141" y="27473"/>
                  <a:pt x="26487" y="31544"/>
                  <a:pt x="24235" y="34547"/>
                </a:cubicBezTo>
                <a:cubicBezTo>
                  <a:pt x="20308" y="39783"/>
                  <a:pt x="12455" y="40417"/>
                  <a:pt x="7219" y="44344"/>
                </a:cubicBezTo>
                <a:cubicBezTo>
                  <a:pt x="2289" y="48041"/>
                  <a:pt x="0" y="55199"/>
                  <a:pt x="0" y="61361"/>
                </a:cubicBezTo>
              </a:path>
            </a:pathLst>
          </a:custGeom>
          <a:noFill/>
          <a:ln cap="flat" cmpd="sng" w="19050">
            <a:solidFill>
              <a:srgbClr val="F3F3F3"/>
            </a:solidFill>
            <a:prstDash val="solid"/>
            <a:round/>
            <a:headEnd len="med" w="med" type="none"/>
            <a:tailEnd len="med" w="med" type="none"/>
          </a:ln>
        </p:spPr>
      </p:sp>
      <p:sp>
        <p:nvSpPr>
          <p:cNvPr id="853" name="Google Shape;853;p57"/>
          <p:cNvSpPr/>
          <p:nvPr/>
        </p:nvSpPr>
        <p:spPr>
          <a:xfrm>
            <a:off x="7203475" y="2895325"/>
            <a:ext cx="296500" cy="1031275"/>
          </a:xfrm>
          <a:custGeom>
            <a:rect b="b" l="l" r="r" t="t"/>
            <a:pathLst>
              <a:path extrusionOk="0" h="41251" w="11860">
                <a:moveTo>
                  <a:pt x="11860" y="41251"/>
                </a:moveTo>
                <a:cubicBezTo>
                  <a:pt x="9970" y="36524"/>
                  <a:pt x="10002" y="31235"/>
                  <a:pt x="8766" y="26297"/>
                </a:cubicBezTo>
                <a:cubicBezTo>
                  <a:pt x="7879" y="22752"/>
                  <a:pt x="2434" y="21592"/>
                  <a:pt x="1547" y="18047"/>
                </a:cubicBezTo>
                <a:cubicBezTo>
                  <a:pt x="81" y="12190"/>
                  <a:pt x="0" y="6038"/>
                  <a:pt x="0" y="0"/>
                </a:cubicBezTo>
              </a:path>
            </a:pathLst>
          </a:custGeom>
          <a:noFill/>
          <a:ln cap="flat" cmpd="sng" w="19050">
            <a:solidFill>
              <a:srgbClr val="F3F3F3"/>
            </a:solidFill>
            <a:prstDash val="solid"/>
            <a:round/>
            <a:headEnd len="med" w="med" type="none"/>
            <a:tailEnd len="med" w="med" type="none"/>
          </a:ln>
        </p:spPr>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58"/>
          <p:cNvSpPr txBox="1"/>
          <p:nvPr/>
        </p:nvSpPr>
        <p:spPr>
          <a:xfrm>
            <a:off x="2627250" y="306350"/>
            <a:ext cx="3889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 </a:t>
            </a:r>
            <a:r>
              <a:rPr lang="en">
                <a:solidFill>
                  <a:srgbClr val="FFFFFF"/>
                </a:solidFill>
                <a:latin typeface="Montserrat"/>
                <a:ea typeface="Montserrat"/>
                <a:cs typeface="Montserrat"/>
                <a:sym typeface="Montserrat"/>
              </a:rPr>
              <a:t>SMART CONTRACTS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i="1" lang="en">
                <a:solidFill>
                  <a:srgbClr val="FFFFFF"/>
                </a:solidFill>
                <a:latin typeface="Montserrat"/>
                <a:ea typeface="Montserrat"/>
                <a:cs typeface="Montserrat"/>
                <a:sym typeface="Montserrat"/>
              </a:rPr>
              <a:t>Example 2: Programmable Voting</a:t>
            </a:r>
            <a:endParaRPr i="1">
              <a:solidFill>
                <a:srgbClr val="FFFFFF"/>
              </a:solidFill>
              <a:latin typeface="Montserrat"/>
              <a:ea typeface="Montserrat"/>
              <a:cs typeface="Montserrat"/>
              <a:sym typeface="Montserrat"/>
            </a:endParaRPr>
          </a:p>
        </p:txBody>
      </p:sp>
      <p:sp>
        <p:nvSpPr>
          <p:cNvPr id="859" name="Google Shape;859;p58"/>
          <p:cNvSpPr txBox="1"/>
          <p:nvPr/>
        </p:nvSpPr>
        <p:spPr>
          <a:xfrm>
            <a:off x="1398650" y="1423600"/>
            <a:ext cx="6676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Montserrat"/>
                <a:ea typeface="Montserrat"/>
                <a:cs typeface="Montserrat"/>
                <a:sym typeface="Montserrat"/>
              </a:rPr>
              <a:t>VOTIN</a:t>
            </a:r>
            <a:r>
              <a:rPr lang="en" sz="1200">
                <a:solidFill>
                  <a:srgbClr val="FFFFFF"/>
                </a:solidFill>
                <a:latin typeface="Montserrat"/>
                <a:ea typeface="Montserrat"/>
                <a:cs typeface="Montserrat"/>
                <a:sym typeface="Montserrat"/>
              </a:rPr>
              <a:t>G RULES:</a:t>
            </a:r>
            <a:endParaRPr sz="1200">
              <a:solidFill>
                <a:srgbClr val="FFFFFF"/>
              </a:solidFill>
              <a:latin typeface="Montserrat"/>
              <a:ea typeface="Montserrat"/>
              <a:cs typeface="Montserrat"/>
              <a:sym typeface="Montserrat"/>
            </a:endParaRPr>
          </a:p>
          <a:p>
            <a:pPr indent="-304800" lvl="0" marL="457200" rtl="0" algn="l">
              <a:spcBef>
                <a:spcPts val="0"/>
              </a:spcBef>
              <a:spcAft>
                <a:spcPts val="0"/>
              </a:spcAft>
              <a:buClr>
                <a:srgbClr val="FFFFFF"/>
              </a:buClr>
              <a:buSzPts val="1200"/>
              <a:buFont typeface="Montserrat"/>
              <a:buChar char="-"/>
            </a:pPr>
            <a:r>
              <a:rPr lang="en" sz="1200">
                <a:solidFill>
                  <a:srgbClr val="FFFFFF"/>
                </a:solidFill>
                <a:latin typeface="Montserrat"/>
                <a:ea typeface="Montserrat"/>
                <a:cs typeface="Montserrat"/>
                <a:sym typeface="Montserrat"/>
              </a:rPr>
              <a:t>When can people vote</a:t>
            </a:r>
            <a:endParaRPr sz="1200">
              <a:solidFill>
                <a:srgbClr val="FFFFFF"/>
              </a:solidFill>
              <a:latin typeface="Montserrat"/>
              <a:ea typeface="Montserrat"/>
              <a:cs typeface="Montserrat"/>
              <a:sym typeface="Montserrat"/>
            </a:endParaRPr>
          </a:p>
          <a:p>
            <a:pPr indent="-304800" lvl="0" marL="457200" rtl="0" algn="l">
              <a:spcBef>
                <a:spcPts val="0"/>
              </a:spcBef>
              <a:spcAft>
                <a:spcPts val="0"/>
              </a:spcAft>
              <a:buClr>
                <a:srgbClr val="FFFFFF"/>
              </a:buClr>
              <a:buSzPts val="1200"/>
              <a:buFont typeface="Montserrat"/>
              <a:buChar char="-"/>
            </a:pPr>
            <a:r>
              <a:rPr lang="en" sz="1200">
                <a:solidFill>
                  <a:srgbClr val="FFFFFF"/>
                </a:solidFill>
                <a:latin typeface="Montserrat"/>
                <a:ea typeface="Montserrat"/>
                <a:cs typeface="Montserrat"/>
                <a:sym typeface="Montserrat"/>
              </a:rPr>
              <a:t>Who can vote</a:t>
            </a:r>
            <a:endParaRPr sz="1200">
              <a:solidFill>
                <a:srgbClr val="FFFFFF"/>
              </a:solidFill>
              <a:latin typeface="Montserrat"/>
              <a:ea typeface="Montserrat"/>
              <a:cs typeface="Montserrat"/>
              <a:sym typeface="Montserrat"/>
            </a:endParaRPr>
          </a:p>
          <a:p>
            <a:pPr indent="0" lvl="0" marL="45720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RECORDING VOTES</a:t>
            </a:r>
            <a:endParaRPr sz="1200">
              <a:solidFill>
                <a:srgbClr val="FFFFFF"/>
              </a:solidFill>
              <a:latin typeface="Montserrat"/>
              <a:ea typeface="Montserrat"/>
              <a:cs typeface="Montserrat"/>
              <a:sym typeface="Montserrat"/>
            </a:endParaRPr>
          </a:p>
          <a:p>
            <a:pPr indent="-304800" lvl="1" marL="914400" rtl="0" algn="l">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A candidate / proposal declared the winner</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PROGRAMMABLE: “IF… THEN...”</a:t>
            </a:r>
            <a:endParaRPr sz="1200">
              <a:solidFill>
                <a:srgbClr val="FFFFFF"/>
              </a:solidFill>
              <a:latin typeface="Montserrat"/>
              <a:ea typeface="Montserrat"/>
              <a:cs typeface="Montserrat"/>
              <a:sym typeface="Montserrat"/>
            </a:endParaRPr>
          </a:p>
          <a:p>
            <a:pPr indent="-304800" lvl="0" marL="457200" rtl="0" algn="l">
              <a:spcBef>
                <a:spcPts val="0"/>
              </a:spcBef>
              <a:spcAft>
                <a:spcPts val="0"/>
              </a:spcAft>
              <a:buClr>
                <a:srgbClr val="FFFFFF"/>
              </a:buClr>
              <a:buSzPts val="1200"/>
              <a:buFont typeface="Montserrat"/>
              <a:buChar char="-"/>
            </a:pPr>
            <a:r>
              <a:rPr lang="en" sz="1200">
                <a:solidFill>
                  <a:srgbClr val="FFFFFF"/>
                </a:solidFill>
                <a:latin typeface="Montserrat"/>
                <a:ea typeface="Montserrat"/>
                <a:cs typeface="Montserrat"/>
                <a:sym typeface="Montserrat"/>
              </a:rPr>
              <a:t>A proposal has passed and something can be triggered.</a:t>
            </a:r>
            <a:endParaRPr sz="1200">
              <a:solidFill>
                <a:srgbClr val="FFFFFF"/>
              </a:solidFill>
              <a:latin typeface="Montserrat"/>
              <a:ea typeface="Montserrat"/>
              <a:cs typeface="Montserrat"/>
              <a:sym typeface="Montserrat"/>
            </a:endParaRPr>
          </a:p>
          <a:p>
            <a:pPr indent="-304800" lvl="0" marL="914400" rtl="0" algn="l">
              <a:spcBef>
                <a:spcPts val="0"/>
              </a:spcBef>
              <a:spcAft>
                <a:spcPts val="0"/>
              </a:spcAft>
              <a:buClr>
                <a:srgbClr val="FFFFFF"/>
              </a:buClr>
              <a:buSzPts val="1200"/>
              <a:buFont typeface="Montserrat"/>
              <a:buChar char="-"/>
            </a:pPr>
            <a:r>
              <a:rPr lang="en" sz="1200">
                <a:solidFill>
                  <a:srgbClr val="FFFFFF"/>
                </a:solidFill>
                <a:latin typeface="Montserrat"/>
                <a:ea typeface="Montserrat"/>
                <a:cs typeface="Montserrat"/>
                <a:sym typeface="Montserrat"/>
              </a:rPr>
              <a:t>Direct implementation of what you have voted for</a:t>
            </a:r>
            <a:endParaRPr sz="1200">
              <a:solidFill>
                <a:srgbClr val="FFFFFF"/>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59"/>
          <p:cNvSpPr txBox="1"/>
          <p:nvPr/>
        </p:nvSpPr>
        <p:spPr>
          <a:xfrm>
            <a:off x="2627250" y="1528200"/>
            <a:ext cx="38895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VOTING EXERCISE:</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QUESTION?</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arenR"/>
            </a:pPr>
            <a:r>
              <a:rPr lang="en">
                <a:solidFill>
                  <a:srgbClr val="FFFFFF"/>
                </a:solidFill>
                <a:latin typeface="Montserrat"/>
                <a:ea typeface="Montserrat"/>
                <a:cs typeface="Montserrat"/>
                <a:sym typeface="Montserrat"/>
              </a:rPr>
              <a:t>How to add token 0x to Metamask</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arenR"/>
            </a:pPr>
            <a:r>
              <a:rPr lang="en">
                <a:solidFill>
                  <a:srgbClr val="FFFFFF"/>
                </a:solidFill>
                <a:latin typeface="Montserrat"/>
                <a:ea typeface="Montserrat"/>
                <a:cs typeface="Montserrat"/>
                <a:sym typeface="Montserrat"/>
              </a:rPr>
              <a:t>Go to snapshot page</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arenR"/>
            </a:pPr>
            <a:r>
              <a:rPr lang="en">
                <a:solidFill>
                  <a:srgbClr val="FFFFFF"/>
                </a:solidFill>
                <a:latin typeface="Montserrat"/>
                <a:ea typeface="Montserrat"/>
                <a:cs typeface="Montserrat"/>
                <a:sym typeface="Montserrat"/>
              </a:rPr>
              <a:t>vote</a:t>
            </a:r>
            <a:endParaRPr>
              <a:solidFill>
                <a:srgbClr val="FFFFFF"/>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60"/>
          <p:cNvSpPr txBox="1"/>
          <p:nvPr/>
        </p:nvSpPr>
        <p:spPr>
          <a:xfrm>
            <a:off x="1183200" y="1550675"/>
            <a:ext cx="7768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Montserrat"/>
                <a:ea typeface="Montserrat"/>
                <a:cs typeface="Montserrat"/>
                <a:sym typeface="Montserrat"/>
              </a:rPr>
              <a:t>SMART CONTRACTS CAN HOLD MONEY</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Some contract types:</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DIVIDENDS:  RULES SPLITTING UP REVENUES</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ESCROW PAYMENTS: RULES FOR WHEN TO RELEASE THE MONEY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MULTI SIGNATURE WALLETS: RULES FOR HOW MANY VOTES ARE NEEDED TO SEND MONEY</a:t>
            </a:r>
            <a:endParaRPr sz="1200">
              <a:solidFill>
                <a:srgbClr val="FFFFFF"/>
              </a:solidFill>
              <a:latin typeface="Montserrat"/>
              <a:ea typeface="Montserrat"/>
              <a:cs typeface="Montserrat"/>
              <a:sym typeface="Montserrat"/>
            </a:endParaRPr>
          </a:p>
        </p:txBody>
      </p:sp>
      <p:sp>
        <p:nvSpPr>
          <p:cNvPr id="870" name="Google Shape;870;p60"/>
          <p:cNvSpPr txBox="1"/>
          <p:nvPr/>
        </p:nvSpPr>
        <p:spPr>
          <a:xfrm>
            <a:off x="2839200" y="306025"/>
            <a:ext cx="3465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 </a:t>
            </a:r>
            <a:r>
              <a:rPr lang="en">
                <a:solidFill>
                  <a:srgbClr val="FFFFFF"/>
                </a:solidFill>
                <a:latin typeface="Montserrat"/>
                <a:ea typeface="Montserrat"/>
                <a:cs typeface="Montserrat"/>
                <a:sym typeface="Montserrat"/>
              </a:rPr>
              <a:t>SMART CONTRACTS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i="1" lang="en">
                <a:solidFill>
                  <a:srgbClr val="FFFFFF"/>
                </a:solidFill>
                <a:latin typeface="Montserrat"/>
                <a:ea typeface="Montserrat"/>
                <a:cs typeface="Montserrat"/>
                <a:sym typeface="Montserrat"/>
              </a:rPr>
              <a:t>Example 3: Programmable Money</a:t>
            </a:r>
            <a:endParaRPr i="1">
              <a:solidFill>
                <a:srgbClr val="FFFFFF"/>
              </a:solidFill>
              <a:latin typeface="Montserrat"/>
              <a:ea typeface="Montserrat"/>
              <a:cs typeface="Montserrat"/>
              <a:sym typeface="Montserrat"/>
            </a:endParaRPr>
          </a:p>
        </p:txBody>
      </p:sp>
      <p:sp>
        <p:nvSpPr>
          <p:cNvPr id="871" name="Google Shape;871;p60"/>
          <p:cNvSpPr txBox="1"/>
          <p:nvPr/>
        </p:nvSpPr>
        <p:spPr>
          <a:xfrm>
            <a:off x="1771050" y="5009375"/>
            <a:ext cx="6676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Matteo, Rob, &amp; Iuri own some money together.  Each of us have an Ethereum Address. The money that we own together is sitting in the MultiSignature Wallet’s Smart Contract. In order to send some of our money to someone else, at least 2 of us need to agree to the transaction.</a:t>
            </a:r>
            <a:endParaRPr>
              <a:solidFill>
                <a:srgbClr val="FFFFFF"/>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61"/>
          <p:cNvSpPr txBox="1"/>
          <p:nvPr/>
        </p:nvSpPr>
        <p:spPr>
          <a:xfrm>
            <a:off x="1603150" y="1578625"/>
            <a:ext cx="4608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DAO: Decentralized Autonomous Organizations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Wallet</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Voting</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Payments</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Rules / Governance</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uFill>
                  <a:noFill/>
                </a:uFill>
                <a:latin typeface="Montserrat"/>
                <a:ea typeface="Montserrat"/>
                <a:cs typeface="Montserrat"/>
                <a:sym typeface="Montserrat"/>
                <a:hlinkClick r:id="rId3">
                  <a:extLst>
                    <a:ext uri="{A12FA001-AC4F-418D-AE19-62706E023703}">
                      <ahyp:hlinkClr val="tx"/>
                    </a:ext>
                  </a:extLst>
                </a:hlinkClick>
              </a:rPr>
              <a:t>https://alchemy.daostack.io/dao/0x2b8c70fffda7f3d7667f7cfede1429313886329c</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https://client.aragon.org/#/ethtraderdao.eth/</a:t>
            </a:r>
            <a:endParaRPr>
              <a:solidFill>
                <a:srgbClr val="FFFFFF"/>
              </a:solidFill>
              <a:latin typeface="Montserrat"/>
              <a:ea typeface="Montserrat"/>
              <a:cs typeface="Montserrat"/>
              <a:sym typeface="Montserrat"/>
            </a:endParaRPr>
          </a:p>
        </p:txBody>
      </p:sp>
      <p:sp>
        <p:nvSpPr>
          <p:cNvPr id="877" name="Google Shape;877;p61"/>
          <p:cNvSpPr txBox="1"/>
          <p:nvPr/>
        </p:nvSpPr>
        <p:spPr>
          <a:xfrm>
            <a:off x="3055500" y="306025"/>
            <a:ext cx="3033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 </a:t>
            </a:r>
            <a:r>
              <a:rPr lang="en">
                <a:solidFill>
                  <a:srgbClr val="FFFFFF"/>
                </a:solidFill>
                <a:latin typeface="Montserrat"/>
                <a:ea typeface="Montserrat"/>
                <a:cs typeface="Montserrat"/>
                <a:sym typeface="Montserrat"/>
              </a:rPr>
              <a:t>SMART CONTRACTS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i="1" lang="en">
                <a:solidFill>
                  <a:srgbClr val="FFFFFF"/>
                </a:solidFill>
                <a:latin typeface="Montserrat"/>
                <a:ea typeface="Montserrat"/>
                <a:cs typeface="Montserrat"/>
                <a:sym typeface="Montserrat"/>
              </a:rPr>
              <a:t>Examples 4: Organizations</a:t>
            </a:r>
            <a:endParaRPr i="1">
              <a:solidFill>
                <a:srgbClr val="FFFFFF"/>
              </a:solidFill>
              <a:latin typeface="Montserrat"/>
              <a:ea typeface="Montserrat"/>
              <a:cs typeface="Montserrat"/>
              <a:sym typeface="Montserrat"/>
            </a:endParaRPr>
          </a:p>
        </p:txBody>
      </p:sp>
      <p:sp>
        <p:nvSpPr>
          <p:cNvPr id="878" name="Google Shape;878;p61"/>
          <p:cNvSpPr txBox="1"/>
          <p:nvPr/>
        </p:nvSpPr>
        <p:spPr>
          <a:xfrm>
            <a:off x="1771050" y="5009375"/>
            <a:ext cx="6676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Matteo, Rob, &amp; Iuri own some money together.  Each of us have an Ethereum Address. The money that we own together is sitting in the MultiSignature Wallet’s Smart Contract. In order to send some of our money to someone else, at least 2 of us need to agree to the transaction.</a:t>
            </a:r>
            <a:endParaRPr>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1374150"/>
            <a:ext cx="8520600" cy="3183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BLOCKCHAIN</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CAN BE A COMPLEX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SUBJECT. </a:t>
            </a:r>
            <a:endParaRPr i="1" sz="2255">
              <a:solidFill>
                <a:srgbClr val="FFFFFF"/>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62"/>
          <p:cNvSpPr txBox="1"/>
          <p:nvPr/>
        </p:nvSpPr>
        <p:spPr>
          <a:xfrm>
            <a:off x="1183200" y="255275"/>
            <a:ext cx="677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 </a:t>
            </a:r>
            <a:r>
              <a:rPr lang="en">
                <a:solidFill>
                  <a:srgbClr val="FFFFFF"/>
                </a:solidFill>
                <a:latin typeface="Montserrat"/>
                <a:ea typeface="Montserrat"/>
                <a:cs typeface="Montserrat"/>
                <a:sym typeface="Montserrat"/>
              </a:rPr>
              <a:t>TOKENS</a:t>
            </a:r>
            <a:endParaRPr>
              <a:solidFill>
                <a:srgbClr val="FFFFFF"/>
              </a:solidFill>
              <a:latin typeface="Montserrat"/>
              <a:ea typeface="Montserrat"/>
              <a:cs typeface="Montserrat"/>
              <a:sym typeface="Montserrat"/>
            </a:endParaRPr>
          </a:p>
        </p:txBody>
      </p:sp>
      <p:sp>
        <p:nvSpPr>
          <p:cNvPr id="884" name="Google Shape;884;p62"/>
          <p:cNvSpPr txBox="1"/>
          <p:nvPr/>
        </p:nvSpPr>
        <p:spPr>
          <a:xfrm>
            <a:off x="1183200" y="1725150"/>
            <a:ext cx="67776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TOKEN</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1) a thing serving as a visible or tangible representation of a fact, quality, feeling, etc.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2) a voucher that can be exchanged for goods or services, typically one given as a gift or forming part of a promotional offer</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3) sometimes the token operates certain machines (laundry, arcade games, car wash etc)</a:t>
            </a:r>
            <a:endParaRPr>
              <a:solidFill>
                <a:srgbClr val="FFFFFF"/>
              </a:solidFill>
              <a:latin typeface="Montserrat"/>
              <a:ea typeface="Montserrat"/>
              <a:cs typeface="Montserrat"/>
              <a:sym typeface="Montserrat"/>
            </a:endParaRPr>
          </a:p>
        </p:txBody>
      </p:sp>
      <p:pic>
        <p:nvPicPr>
          <p:cNvPr id="885" name="Google Shape;885;p62"/>
          <p:cNvPicPr preferRelativeResize="0"/>
          <p:nvPr/>
        </p:nvPicPr>
        <p:blipFill>
          <a:blip r:embed="rId3">
            <a:alphaModFix/>
          </a:blip>
          <a:stretch>
            <a:fillRect/>
          </a:stretch>
        </p:blipFill>
        <p:spPr>
          <a:xfrm>
            <a:off x="6964150" y="457200"/>
            <a:ext cx="1526724" cy="152672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63"/>
          <p:cNvSpPr txBox="1"/>
          <p:nvPr/>
        </p:nvSpPr>
        <p:spPr>
          <a:xfrm>
            <a:off x="1183200" y="255275"/>
            <a:ext cx="677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 </a:t>
            </a:r>
            <a:r>
              <a:rPr lang="en">
                <a:solidFill>
                  <a:srgbClr val="FFFFFF"/>
                </a:solidFill>
                <a:latin typeface="Montserrat"/>
                <a:ea typeface="Montserrat"/>
                <a:cs typeface="Montserrat"/>
                <a:sym typeface="Montserrat"/>
              </a:rPr>
              <a:t>TOKENS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ERC20 - make your own token</a:t>
            </a:r>
            <a:endParaRPr>
              <a:solidFill>
                <a:srgbClr val="FFFFFF"/>
              </a:solidFill>
              <a:latin typeface="Montserrat"/>
              <a:ea typeface="Montserrat"/>
              <a:cs typeface="Montserrat"/>
              <a:sym typeface="Montserrat"/>
            </a:endParaRPr>
          </a:p>
        </p:txBody>
      </p:sp>
      <p:sp>
        <p:nvSpPr>
          <p:cNvPr id="891" name="Google Shape;891;p63"/>
          <p:cNvSpPr txBox="1"/>
          <p:nvPr/>
        </p:nvSpPr>
        <p:spPr>
          <a:xfrm>
            <a:off x="655950" y="1725150"/>
            <a:ext cx="4617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ERC20 FUNGIBLE TOKEN</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Token Standard: predictability &amp; interoperability</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Lists of Value Holders’ Addresses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(good for governance)</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They are “fungible” and “swappable”</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ERC777 is the updated version of the ERC20</a:t>
            </a:r>
            <a:endParaRPr>
              <a:solidFill>
                <a:schemeClr val="lt1"/>
              </a:solidFill>
              <a:latin typeface="Montserrat"/>
              <a:ea typeface="Montserrat"/>
              <a:cs typeface="Montserrat"/>
              <a:sym typeface="Montserrat"/>
            </a:endParaRPr>
          </a:p>
        </p:txBody>
      </p:sp>
      <p:pic>
        <p:nvPicPr>
          <p:cNvPr id="892" name="Google Shape;892;p63"/>
          <p:cNvPicPr preferRelativeResize="0"/>
          <p:nvPr/>
        </p:nvPicPr>
        <p:blipFill>
          <a:blip r:embed="rId3">
            <a:alphaModFix/>
          </a:blip>
          <a:stretch>
            <a:fillRect/>
          </a:stretch>
        </p:blipFill>
        <p:spPr>
          <a:xfrm>
            <a:off x="5333375" y="2571750"/>
            <a:ext cx="1428200" cy="1428200"/>
          </a:xfrm>
          <a:prstGeom prst="rect">
            <a:avLst/>
          </a:prstGeom>
          <a:noFill/>
          <a:ln>
            <a:noFill/>
          </a:ln>
        </p:spPr>
      </p:pic>
      <p:pic>
        <p:nvPicPr>
          <p:cNvPr id="893" name="Google Shape;893;p63"/>
          <p:cNvPicPr preferRelativeResize="0"/>
          <p:nvPr/>
        </p:nvPicPr>
        <p:blipFill>
          <a:blip r:embed="rId4">
            <a:alphaModFix/>
          </a:blip>
          <a:stretch>
            <a:fillRect/>
          </a:stretch>
        </p:blipFill>
        <p:spPr>
          <a:xfrm>
            <a:off x="7358175" y="2914687"/>
            <a:ext cx="742324" cy="742324"/>
          </a:xfrm>
          <a:prstGeom prst="rect">
            <a:avLst/>
          </a:prstGeom>
          <a:noFill/>
          <a:ln>
            <a:noFill/>
          </a:ln>
        </p:spPr>
      </p:pic>
      <p:pic>
        <p:nvPicPr>
          <p:cNvPr id="894" name="Google Shape;894;p63"/>
          <p:cNvPicPr preferRelativeResize="0"/>
          <p:nvPr/>
        </p:nvPicPr>
        <p:blipFill>
          <a:blip r:embed="rId4">
            <a:alphaModFix/>
          </a:blip>
          <a:stretch>
            <a:fillRect/>
          </a:stretch>
        </p:blipFill>
        <p:spPr>
          <a:xfrm>
            <a:off x="8043975" y="2686087"/>
            <a:ext cx="742324" cy="742324"/>
          </a:xfrm>
          <a:prstGeom prst="rect">
            <a:avLst/>
          </a:prstGeom>
          <a:noFill/>
          <a:ln>
            <a:noFill/>
          </a:ln>
        </p:spPr>
      </p:pic>
      <p:pic>
        <p:nvPicPr>
          <p:cNvPr id="895" name="Google Shape;895;p63"/>
          <p:cNvPicPr preferRelativeResize="0"/>
          <p:nvPr/>
        </p:nvPicPr>
        <p:blipFill>
          <a:blip r:embed="rId5">
            <a:alphaModFix/>
          </a:blip>
          <a:stretch>
            <a:fillRect/>
          </a:stretch>
        </p:blipFill>
        <p:spPr>
          <a:xfrm>
            <a:off x="6806375" y="1459860"/>
            <a:ext cx="842057" cy="692653"/>
          </a:xfrm>
          <a:prstGeom prst="rect">
            <a:avLst/>
          </a:prstGeom>
          <a:noFill/>
          <a:ln>
            <a:noFill/>
          </a:ln>
        </p:spPr>
      </p:pic>
      <p:pic>
        <p:nvPicPr>
          <p:cNvPr id="896" name="Google Shape;896;p63"/>
          <p:cNvPicPr preferRelativeResize="0"/>
          <p:nvPr/>
        </p:nvPicPr>
        <p:blipFill>
          <a:blip r:embed="rId5">
            <a:alphaModFix/>
          </a:blip>
          <a:stretch>
            <a:fillRect/>
          </a:stretch>
        </p:blipFill>
        <p:spPr>
          <a:xfrm>
            <a:off x="7471468" y="1515284"/>
            <a:ext cx="842057" cy="692653"/>
          </a:xfrm>
          <a:prstGeom prst="rect">
            <a:avLst/>
          </a:prstGeom>
          <a:noFill/>
          <a:ln>
            <a:noFill/>
          </a:ln>
        </p:spPr>
      </p:pic>
      <p:pic>
        <p:nvPicPr>
          <p:cNvPr id="897" name="Google Shape;897;p63"/>
          <p:cNvPicPr preferRelativeResize="0"/>
          <p:nvPr/>
        </p:nvPicPr>
        <p:blipFill>
          <a:blip r:embed="rId5">
            <a:alphaModFix/>
          </a:blip>
          <a:stretch>
            <a:fillRect/>
          </a:stretch>
        </p:blipFill>
        <p:spPr>
          <a:xfrm>
            <a:off x="7249770" y="1349013"/>
            <a:ext cx="842057" cy="69265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64"/>
          <p:cNvSpPr txBox="1"/>
          <p:nvPr/>
        </p:nvSpPr>
        <p:spPr>
          <a:xfrm>
            <a:off x="1183200" y="255275"/>
            <a:ext cx="677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 TOKENS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LOCAL CURRENCIES</a:t>
            </a:r>
            <a:endParaRPr>
              <a:solidFill>
                <a:srgbClr val="FFFFFF"/>
              </a:solidFill>
              <a:latin typeface="Montserrat"/>
              <a:ea typeface="Montserrat"/>
              <a:cs typeface="Montserrat"/>
              <a:sym typeface="Montserrat"/>
            </a:endParaRPr>
          </a:p>
        </p:txBody>
      </p:sp>
      <p:sp>
        <p:nvSpPr>
          <p:cNvPr id="903" name="Google Shape;903;p64"/>
          <p:cNvSpPr txBox="1"/>
          <p:nvPr/>
        </p:nvSpPr>
        <p:spPr>
          <a:xfrm>
            <a:off x="655950" y="1725150"/>
            <a:ext cx="4617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COMPENSATION CHAMBERS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Sardex (ITA)</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Brixton Pound (UK)</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Monnaies Locales (FR)</a:t>
            </a:r>
            <a:endParaRPr>
              <a:solidFill>
                <a:schemeClr val="lt1"/>
              </a:solidFill>
              <a:latin typeface="Montserrat"/>
              <a:ea typeface="Montserrat"/>
              <a:cs typeface="Montserrat"/>
              <a:sym typeface="Montserrat"/>
            </a:endParaRPr>
          </a:p>
        </p:txBody>
      </p:sp>
      <p:pic>
        <p:nvPicPr>
          <p:cNvPr id="904" name="Google Shape;904;p64"/>
          <p:cNvPicPr preferRelativeResize="0"/>
          <p:nvPr/>
        </p:nvPicPr>
        <p:blipFill>
          <a:blip r:embed="rId3">
            <a:alphaModFix/>
          </a:blip>
          <a:stretch>
            <a:fillRect/>
          </a:stretch>
        </p:blipFill>
        <p:spPr>
          <a:xfrm>
            <a:off x="7305775" y="3142763"/>
            <a:ext cx="1480150" cy="1480150"/>
          </a:xfrm>
          <a:prstGeom prst="rect">
            <a:avLst/>
          </a:prstGeom>
          <a:noFill/>
          <a:ln>
            <a:noFill/>
          </a:ln>
        </p:spPr>
      </p:pic>
      <p:pic>
        <p:nvPicPr>
          <p:cNvPr id="905" name="Google Shape;905;p64"/>
          <p:cNvPicPr preferRelativeResize="0"/>
          <p:nvPr/>
        </p:nvPicPr>
        <p:blipFill>
          <a:blip r:embed="rId4">
            <a:alphaModFix/>
          </a:blip>
          <a:stretch>
            <a:fillRect/>
          </a:stretch>
        </p:blipFill>
        <p:spPr>
          <a:xfrm>
            <a:off x="4227400" y="3142775"/>
            <a:ext cx="1388575" cy="1388575"/>
          </a:xfrm>
          <a:prstGeom prst="rect">
            <a:avLst/>
          </a:prstGeom>
          <a:noFill/>
          <a:ln>
            <a:noFill/>
          </a:ln>
        </p:spPr>
      </p:pic>
      <p:pic>
        <p:nvPicPr>
          <p:cNvPr id="906" name="Google Shape;906;p64"/>
          <p:cNvPicPr preferRelativeResize="0"/>
          <p:nvPr/>
        </p:nvPicPr>
        <p:blipFill>
          <a:blip r:embed="rId5">
            <a:alphaModFix/>
          </a:blip>
          <a:stretch>
            <a:fillRect/>
          </a:stretch>
        </p:blipFill>
        <p:spPr>
          <a:xfrm>
            <a:off x="6022847" y="635663"/>
            <a:ext cx="1097674" cy="1178675"/>
          </a:xfrm>
          <a:prstGeom prst="rect">
            <a:avLst/>
          </a:prstGeom>
          <a:noFill/>
          <a:ln>
            <a:noFill/>
          </a:ln>
        </p:spPr>
      </p:pic>
      <p:sp>
        <p:nvSpPr>
          <p:cNvPr id="907" name="Google Shape;907;p64"/>
          <p:cNvSpPr txBox="1"/>
          <p:nvPr/>
        </p:nvSpPr>
        <p:spPr>
          <a:xfrm>
            <a:off x="5916475" y="1775475"/>
            <a:ext cx="1310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Montserrat"/>
                <a:ea typeface="Montserrat"/>
                <a:cs typeface="Montserrat"/>
                <a:sym typeface="Montserrat"/>
              </a:rPr>
              <a:t>BANK</a:t>
            </a:r>
            <a:endParaRPr sz="1200">
              <a:solidFill>
                <a:srgbClr val="FFFFFF"/>
              </a:solidFill>
              <a:latin typeface="Montserrat"/>
              <a:ea typeface="Montserrat"/>
              <a:cs typeface="Montserrat"/>
              <a:sym typeface="Montserrat"/>
            </a:endParaRPr>
          </a:p>
        </p:txBody>
      </p:sp>
      <p:sp>
        <p:nvSpPr>
          <p:cNvPr id="908" name="Google Shape;908;p64"/>
          <p:cNvSpPr txBox="1"/>
          <p:nvPr/>
        </p:nvSpPr>
        <p:spPr>
          <a:xfrm>
            <a:off x="7390650" y="4485575"/>
            <a:ext cx="1310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Montserrat"/>
                <a:ea typeface="Montserrat"/>
                <a:cs typeface="Montserrat"/>
                <a:sym typeface="Montserrat"/>
              </a:rPr>
              <a:t>HARDWARE</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STORE</a:t>
            </a:r>
            <a:endParaRPr sz="1200">
              <a:solidFill>
                <a:srgbClr val="FFFFFF"/>
              </a:solidFill>
              <a:latin typeface="Montserrat"/>
              <a:ea typeface="Montserrat"/>
              <a:cs typeface="Montserrat"/>
              <a:sym typeface="Montserrat"/>
            </a:endParaRPr>
          </a:p>
        </p:txBody>
      </p:sp>
      <p:sp>
        <p:nvSpPr>
          <p:cNvPr id="909" name="Google Shape;909;p64"/>
          <p:cNvSpPr txBox="1"/>
          <p:nvPr/>
        </p:nvSpPr>
        <p:spPr>
          <a:xfrm>
            <a:off x="4266488" y="4485575"/>
            <a:ext cx="1310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Montserrat"/>
                <a:ea typeface="Montserrat"/>
                <a:cs typeface="Montserrat"/>
                <a:sym typeface="Montserrat"/>
              </a:rPr>
              <a:t>GROCERY SHOP</a:t>
            </a:r>
            <a:endParaRPr sz="1200">
              <a:solidFill>
                <a:srgbClr val="FFFFFF"/>
              </a:solidFill>
              <a:latin typeface="Montserrat"/>
              <a:ea typeface="Montserrat"/>
              <a:cs typeface="Montserrat"/>
              <a:sym typeface="Montserrat"/>
            </a:endParaRPr>
          </a:p>
        </p:txBody>
      </p:sp>
      <p:cxnSp>
        <p:nvCxnSpPr>
          <p:cNvPr id="910" name="Google Shape;910;p64"/>
          <p:cNvCxnSpPr/>
          <p:nvPr/>
        </p:nvCxnSpPr>
        <p:spPr>
          <a:xfrm flipH="1" rot="10800000">
            <a:off x="5186950" y="2100800"/>
            <a:ext cx="640500" cy="866700"/>
          </a:xfrm>
          <a:prstGeom prst="straightConnector1">
            <a:avLst/>
          </a:prstGeom>
          <a:noFill/>
          <a:ln cap="flat" cmpd="sng" w="9525">
            <a:solidFill>
              <a:srgbClr val="FF0000"/>
            </a:solidFill>
            <a:prstDash val="solid"/>
            <a:round/>
            <a:headEnd len="med" w="med" type="triangle"/>
            <a:tailEnd len="med" w="med" type="triangle"/>
          </a:ln>
        </p:spPr>
      </p:cxnSp>
      <p:cxnSp>
        <p:nvCxnSpPr>
          <p:cNvPr id="911" name="Google Shape;911;p64"/>
          <p:cNvCxnSpPr/>
          <p:nvPr/>
        </p:nvCxnSpPr>
        <p:spPr>
          <a:xfrm>
            <a:off x="7315925" y="2144775"/>
            <a:ext cx="615600" cy="804000"/>
          </a:xfrm>
          <a:prstGeom prst="straightConnector1">
            <a:avLst/>
          </a:prstGeom>
          <a:noFill/>
          <a:ln cap="flat" cmpd="sng" w="9525">
            <a:solidFill>
              <a:srgbClr val="FF0000"/>
            </a:solidFill>
            <a:prstDash val="solid"/>
            <a:round/>
            <a:headEnd len="med" w="med" type="triangle"/>
            <a:tailEnd len="med" w="med" type="triangle"/>
          </a:ln>
        </p:spPr>
      </p:cxnSp>
      <p:cxnSp>
        <p:nvCxnSpPr>
          <p:cNvPr id="912" name="Google Shape;912;p64"/>
          <p:cNvCxnSpPr/>
          <p:nvPr/>
        </p:nvCxnSpPr>
        <p:spPr>
          <a:xfrm>
            <a:off x="6028500" y="3884400"/>
            <a:ext cx="1023600" cy="0"/>
          </a:xfrm>
          <a:prstGeom prst="straightConnector1">
            <a:avLst/>
          </a:prstGeom>
          <a:noFill/>
          <a:ln cap="flat" cmpd="sng" w="9525">
            <a:solidFill>
              <a:srgbClr val="00FF00"/>
            </a:solidFill>
            <a:prstDash val="solid"/>
            <a:round/>
            <a:headEnd len="med" w="med" type="triangle"/>
            <a:tailEnd len="med" w="med" type="triangle"/>
          </a:ln>
        </p:spPr>
      </p:cxnSp>
      <p:pic>
        <p:nvPicPr>
          <p:cNvPr id="913" name="Google Shape;913;p64"/>
          <p:cNvPicPr preferRelativeResize="0"/>
          <p:nvPr/>
        </p:nvPicPr>
        <p:blipFill>
          <a:blip r:embed="rId6">
            <a:alphaModFix/>
          </a:blip>
          <a:stretch>
            <a:fillRect/>
          </a:stretch>
        </p:blipFill>
        <p:spPr>
          <a:xfrm>
            <a:off x="5827450" y="4145950"/>
            <a:ext cx="445850" cy="445850"/>
          </a:xfrm>
          <a:prstGeom prst="rect">
            <a:avLst/>
          </a:prstGeom>
          <a:noFill/>
          <a:ln>
            <a:noFill/>
          </a:ln>
        </p:spPr>
      </p:pic>
      <p:pic>
        <p:nvPicPr>
          <p:cNvPr id="914" name="Google Shape;914;p64"/>
          <p:cNvPicPr preferRelativeResize="0"/>
          <p:nvPr/>
        </p:nvPicPr>
        <p:blipFill>
          <a:blip r:embed="rId6">
            <a:alphaModFix/>
          </a:blip>
          <a:stretch>
            <a:fillRect/>
          </a:stretch>
        </p:blipFill>
        <p:spPr>
          <a:xfrm>
            <a:off x="6859925" y="4145950"/>
            <a:ext cx="445850" cy="445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65"/>
          <p:cNvSpPr txBox="1"/>
          <p:nvPr/>
        </p:nvSpPr>
        <p:spPr>
          <a:xfrm>
            <a:off x="2655750" y="2048400"/>
            <a:ext cx="38325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QUESTION:</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Why in your opinion would organisations use ERC20 instead of ETH?</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p:txBody>
      </p:sp>
      <p:sp>
        <p:nvSpPr>
          <p:cNvPr id="920" name="Google Shape;920;p65"/>
          <p:cNvSpPr txBox="1"/>
          <p:nvPr/>
        </p:nvSpPr>
        <p:spPr>
          <a:xfrm>
            <a:off x="1771050" y="5009375"/>
            <a:ext cx="6676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Matteo, Rob, &amp; Iuri own some money together.  Each of us have an Ethereum Address. The money that we own together is sitting in the MultiSignature Wallet’s Smart Contract. In order to send some of our money to someone else, at least 2 of us need to agree to the transaction.</a:t>
            </a:r>
            <a:endParaRPr>
              <a:solidFill>
                <a:srgbClr val="FFFFFF"/>
              </a:solidFill>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66"/>
          <p:cNvSpPr/>
          <p:nvPr/>
        </p:nvSpPr>
        <p:spPr>
          <a:xfrm>
            <a:off x="4911575" y="1405250"/>
            <a:ext cx="3588300" cy="3083400"/>
          </a:xfrm>
          <a:prstGeom prst="rect">
            <a:avLst/>
          </a:prstGeom>
          <a:noFill/>
          <a:ln cap="flat" cmpd="sng" w="28575">
            <a:solidFill>
              <a:srgbClr val="FFFFFF"/>
            </a:solidFill>
            <a:prstDash val="solid"/>
            <a:round/>
            <a:headEnd len="sm" w="sm" type="none"/>
            <a:tailEnd len="sm" w="sm" type="none"/>
          </a:ln>
          <a:effectLst>
            <a:outerShdw blurRad="285750" rotWithShape="0" algn="bl">
              <a:srgbClr val="FF00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6"/>
          <p:cNvSpPr txBox="1"/>
          <p:nvPr/>
        </p:nvSpPr>
        <p:spPr>
          <a:xfrm>
            <a:off x="1183200" y="255275"/>
            <a:ext cx="677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 </a:t>
            </a:r>
            <a:r>
              <a:rPr lang="en">
                <a:solidFill>
                  <a:srgbClr val="FFFFFF"/>
                </a:solidFill>
                <a:latin typeface="Montserrat"/>
                <a:ea typeface="Montserrat"/>
                <a:cs typeface="Montserrat"/>
                <a:sym typeface="Montserrat"/>
              </a:rPr>
              <a:t>TOKENS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NFTs (ERC721)</a:t>
            </a:r>
            <a:endParaRPr>
              <a:solidFill>
                <a:srgbClr val="FFFFFF"/>
              </a:solidFill>
              <a:latin typeface="Montserrat"/>
              <a:ea typeface="Montserrat"/>
              <a:cs typeface="Montserrat"/>
              <a:sym typeface="Montserrat"/>
            </a:endParaRPr>
          </a:p>
        </p:txBody>
      </p:sp>
      <p:sp>
        <p:nvSpPr>
          <p:cNvPr id="927" name="Google Shape;927;p66"/>
          <p:cNvSpPr txBox="1"/>
          <p:nvPr/>
        </p:nvSpPr>
        <p:spPr>
          <a:xfrm>
            <a:off x="592200" y="1225250"/>
            <a:ext cx="4091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ERC721 NON FUNGIBLE TOKEN (NFT)</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Each token is unique</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The</a:t>
            </a:r>
            <a:r>
              <a:rPr lang="en">
                <a:solidFill>
                  <a:srgbClr val="FFFFFF"/>
                </a:solidFill>
                <a:latin typeface="Montserrat"/>
                <a:ea typeface="Montserrat"/>
                <a:cs typeface="Montserrat"/>
                <a:sym typeface="Montserrat"/>
              </a:rPr>
              <a:t> token can represent ownership of copyrights / royalties / licenses / kudos that the Author associated with the NFT</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The Author can receive royalties every time the NFT is sold on the secondary market</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Semi-fungible tokens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QUESTION: </a:t>
            </a:r>
            <a:r>
              <a:rPr i="1" lang="en">
                <a:solidFill>
                  <a:srgbClr val="FFFFFF"/>
                </a:solidFill>
                <a:latin typeface="Montserrat"/>
                <a:ea typeface="Montserrat"/>
                <a:cs typeface="Montserrat"/>
                <a:sym typeface="Montserrat"/>
              </a:rPr>
              <a:t>What does it mean to own a digital thing?</a:t>
            </a:r>
            <a:endParaRPr i="1">
              <a:solidFill>
                <a:srgbClr val="FFFFFF"/>
              </a:solidFill>
              <a:latin typeface="Montserrat"/>
              <a:ea typeface="Montserrat"/>
              <a:cs typeface="Montserrat"/>
              <a:sym typeface="Montserrat"/>
            </a:endParaRPr>
          </a:p>
        </p:txBody>
      </p:sp>
      <p:sp>
        <p:nvSpPr>
          <p:cNvPr id="928" name="Google Shape;928;p66"/>
          <p:cNvSpPr/>
          <p:nvPr/>
        </p:nvSpPr>
        <p:spPr>
          <a:xfrm>
            <a:off x="5170800" y="1678125"/>
            <a:ext cx="1377900" cy="51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Who owns it</a:t>
            </a:r>
            <a:endParaRPr sz="1200">
              <a:latin typeface="Montserrat"/>
              <a:ea typeface="Montserrat"/>
              <a:cs typeface="Montserrat"/>
              <a:sym typeface="Montserrat"/>
            </a:endParaRPr>
          </a:p>
        </p:txBody>
      </p:sp>
      <p:sp>
        <p:nvSpPr>
          <p:cNvPr id="929" name="Google Shape;929;p66"/>
          <p:cNvSpPr/>
          <p:nvPr/>
        </p:nvSpPr>
        <p:spPr>
          <a:xfrm>
            <a:off x="5146950" y="2588388"/>
            <a:ext cx="1377900" cy="75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Digital asset it corresponds to on IPFS</a:t>
            </a:r>
            <a:endParaRPr sz="1200">
              <a:latin typeface="Montserrat"/>
              <a:ea typeface="Montserrat"/>
              <a:cs typeface="Montserrat"/>
              <a:sym typeface="Montserrat"/>
            </a:endParaRPr>
          </a:p>
        </p:txBody>
      </p:sp>
      <p:sp>
        <p:nvSpPr>
          <p:cNvPr id="930" name="Google Shape;930;p66"/>
          <p:cNvSpPr txBox="1"/>
          <p:nvPr/>
        </p:nvSpPr>
        <p:spPr>
          <a:xfrm>
            <a:off x="6988200" y="2115625"/>
            <a:ext cx="12009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700">
                <a:solidFill>
                  <a:srgbClr val="FFFFFF"/>
                </a:solidFill>
                <a:latin typeface="Montserrat"/>
                <a:ea typeface="Montserrat"/>
                <a:cs typeface="Montserrat"/>
                <a:sym typeface="Montserrat"/>
              </a:rPr>
              <a:t>NFT</a:t>
            </a:r>
            <a:endParaRPr sz="3700">
              <a:solidFill>
                <a:srgbClr val="FFFFFF"/>
              </a:solidFill>
              <a:latin typeface="Montserrat"/>
              <a:ea typeface="Montserrat"/>
              <a:cs typeface="Montserrat"/>
              <a:sym typeface="Montserrat"/>
            </a:endParaRPr>
          </a:p>
        </p:txBody>
      </p:sp>
      <p:sp>
        <p:nvSpPr>
          <p:cNvPr id="931" name="Google Shape;931;p66"/>
          <p:cNvSpPr/>
          <p:nvPr/>
        </p:nvSpPr>
        <p:spPr>
          <a:xfrm>
            <a:off x="5146950" y="3596425"/>
            <a:ext cx="2790000" cy="75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Rules: eg:  like 10% of resales go to original creator</a:t>
            </a:r>
            <a:endParaRPr sz="1200">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67"/>
          <p:cNvSpPr txBox="1"/>
          <p:nvPr/>
        </p:nvSpPr>
        <p:spPr>
          <a:xfrm>
            <a:off x="1183200" y="255275"/>
            <a:ext cx="677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 TOKENS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NFTs (ERC721)</a:t>
            </a:r>
            <a:endParaRPr>
              <a:solidFill>
                <a:srgbClr val="FFFFFF"/>
              </a:solidFill>
              <a:latin typeface="Montserrat"/>
              <a:ea typeface="Montserrat"/>
              <a:cs typeface="Montserrat"/>
              <a:sym typeface="Montserrat"/>
            </a:endParaRPr>
          </a:p>
        </p:txBody>
      </p:sp>
      <p:sp>
        <p:nvSpPr>
          <p:cNvPr id="937" name="Google Shape;937;p67"/>
          <p:cNvSpPr txBox="1"/>
          <p:nvPr/>
        </p:nvSpPr>
        <p:spPr>
          <a:xfrm>
            <a:off x="1459075" y="2371650"/>
            <a:ext cx="774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SCREENSHOT</a:t>
            </a:r>
            <a:r>
              <a:rPr lang="en">
                <a:solidFill>
                  <a:srgbClr val="FFFFFF"/>
                </a:solidFill>
              </a:rPr>
              <a:t> OF RELEVANT PIECE OF CONTRACT FOR UNDERSTANDING</a:t>
            </a:r>
            <a:endParaRPr>
              <a:solidFill>
                <a:srgbClr val="FFFFFF"/>
              </a:solidFill>
            </a:endParaRPr>
          </a:p>
          <a:p>
            <a:pPr indent="0" lvl="0" marL="0" rtl="0" algn="l">
              <a:spcBef>
                <a:spcPts val="0"/>
              </a:spcBef>
              <a:spcAft>
                <a:spcPts val="0"/>
              </a:spcAft>
              <a:buNone/>
            </a:pPr>
            <a:r>
              <a:rPr lang="en">
                <a:solidFill>
                  <a:srgbClr val="FFFFFF"/>
                </a:solidFill>
              </a:rPr>
              <a:t>THE DNA OF AN NFT</a:t>
            </a:r>
            <a:endParaRPr>
              <a:solidFill>
                <a:srgbClr val="FFFFFF"/>
              </a:solidFill>
            </a:endParaRPr>
          </a:p>
        </p:txBody>
      </p:sp>
      <p:pic>
        <p:nvPicPr>
          <p:cNvPr id="938" name="Google Shape;938;p67"/>
          <p:cNvPicPr preferRelativeResize="0"/>
          <p:nvPr/>
        </p:nvPicPr>
        <p:blipFill>
          <a:blip r:embed="rId3">
            <a:alphaModFix/>
          </a:blip>
          <a:stretch>
            <a:fillRect/>
          </a:stretch>
        </p:blipFill>
        <p:spPr>
          <a:xfrm>
            <a:off x="1002900" y="978450"/>
            <a:ext cx="7407599" cy="4029225"/>
          </a:xfrm>
          <a:prstGeom prst="rect">
            <a:avLst/>
          </a:prstGeom>
          <a:noFill/>
          <a:ln>
            <a:noFill/>
          </a:ln>
        </p:spPr>
      </p:pic>
      <p:sp>
        <p:nvSpPr>
          <p:cNvPr id="939" name="Google Shape;939;p67"/>
          <p:cNvSpPr/>
          <p:nvPr/>
        </p:nvSpPr>
        <p:spPr>
          <a:xfrm>
            <a:off x="1687500" y="2727000"/>
            <a:ext cx="4833000" cy="786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pic>
        <p:nvPicPr>
          <p:cNvPr id="944" name="Google Shape;944;p68"/>
          <p:cNvPicPr preferRelativeResize="0"/>
          <p:nvPr/>
        </p:nvPicPr>
        <p:blipFill>
          <a:blip r:embed="rId3">
            <a:alphaModFix/>
          </a:blip>
          <a:stretch>
            <a:fillRect/>
          </a:stretch>
        </p:blipFill>
        <p:spPr>
          <a:xfrm>
            <a:off x="3861948" y="2953125"/>
            <a:ext cx="3480803" cy="1957950"/>
          </a:xfrm>
          <a:prstGeom prst="rect">
            <a:avLst/>
          </a:prstGeom>
          <a:noFill/>
          <a:ln>
            <a:noFill/>
          </a:ln>
        </p:spPr>
      </p:pic>
      <p:pic>
        <p:nvPicPr>
          <p:cNvPr id="945" name="Google Shape;945;p68"/>
          <p:cNvPicPr preferRelativeResize="0"/>
          <p:nvPr/>
        </p:nvPicPr>
        <p:blipFill rotWithShape="1">
          <a:blip r:embed="rId4">
            <a:alphaModFix/>
          </a:blip>
          <a:srcRect b="0" l="65825" r="0" t="0"/>
          <a:stretch/>
        </p:blipFill>
        <p:spPr>
          <a:xfrm>
            <a:off x="6797925" y="2404625"/>
            <a:ext cx="1828776" cy="2034651"/>
          </a:xfrm>
          <a:prstGeom prst="rect">
            <a:avLst/>
          </a:prstGeom>
          <a:noFill/>
          <a:ln>
            <a:noFill/>
          </a:ln>
        </p:spPr>
      </p:pic>
      <p:sp>
        <p:nvSpPr>
          <p:cNvPr id="946" name="Google Shape;946;p68"/>
          <p:cNvSpPr txBox="1"/>
          <p:nvPr/>
        </p:nvSpPr>
        <p:spPr>
          <a:xfrm>
            <a:off x="1183200" y="255275"/>
            <a:ext cx="677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 TOKENS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NFTs (ERC721)</a:t>
            </a:r>
            <a:endParaRPr>
              <a:solidFill>
                <a:srgbClr val="FFFFFF"/>
              </a:solidFill>
              <a:latin typeface="Montserrat"/>
              <a:ea typeface="Montserrat"/>
              <a:cs typeface="Montserrat"/>
              <a:sym typeface="Montserrat"/>
            </a:endParaRPr>
          </a:p>
        </p:txBody>
      </p:sp>
      <p:sp>
        <p:nvSpPr>
          <p:cNvPr id="947" name="Google Shape;947;p68"/>
          <p:cNvSpPr txBox="1"/>
          <p:nvPr/>
        </p:nvSpPr>
        <p:spPr>
          <a:xfrm>
            <a:off x="592200" y="1453850"/>
            <a:ext cx="43875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Precedents</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John Cage ‘owning’ 4’33” of silence</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Naming a star in the sky as a kind of ownership</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Owning the Brooklyn Bridge or a stake of the moon and reselling it</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Crypto Kitties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Crypto Zombies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Crypto Punks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Cryptovoxels (the Metaverse)</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pic>
        <p:nvPicPr>
          <p:cNvPr id="948" name="Google Shape;948;p68"/>
          <p:cNvPicPr preferRelativeResize="0"/>
          <p:nvPr/>
        </p:nvPicPr>
        <p:blipFill rotWithShape="1">
          <a:blip r:embed="rId5">
            <a:alphaModFix/>
          </a:blip>
          <a:srcRect b="0" l="0" r="58857" t="0"/>
          <a:stretch/>
        </p:blipFill>
        <p:spPr>
          <a:xfrm>
            <a:off x="6450325" y="554925"/>
            <a:ext cx="1510474" cy="1691650"/>
          </a:xfrm>
          <a:prstGeom prst="rect">
            <a:avLst/>
          </a:prstGeom>
          <a:noFill/>
          <a:ln>
            <a:noFill/>
          </a:ln>
        </p:spPr>
      </p:pic>
      <p:pic>
        <p:nvPicPr>
          <p:cNvPr id="949" name="Google Shape;949;p68"/>
          <p:cNvPicPr preferRelativeResize="0"/>
          <p:nvPr/>
        </p:nvPicPr>
        <p:blipFill>
          <a:blip r:embed="rId6">
            <a:alphaModFix/>
          </a:blip>
          <a:stretch>
            <a:fillRect/>
          </a:stretch>
        </p:blipFill>
        <p:spPr>
          <a:xfrm>
            <a:off x="5778525" y="3072419"/>
            <a:ext cx="914400" cy="1366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69"/>
          <p:cNvSpPr txBox="1"/>
          <p:nvPr/>
        </p:nvSpPr>
        <p:spPr>
          <a:xfrm>
            <a:off x="1183200" y="255275"/>
            <a:ext cx="677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 TOKENS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NFTs: KINGS OF LEON</a:t>
            </a:r>
            <a:endParaRPr>
              <a:solidFill>
                <a:srgbClr val="FFFFFF"/>
              </a:solidFill>
              <a:latin typeface="Montserrat"/>
              <a:ea typeface="Montserrat"/>
              <a:cs typeface="Montserrat"/>
              <a:sym typeface="Montserrat"/>
            </a:endParaRPr>
          </a:p>
        </p:txBody>
      </p:sp>
      <p:sp>
        <p:nvSpPr>
          <p:cNvPr id="955" name="Google Shape;955;p69"/>
          <p:cNvSpPr txBox="1"/>
          <p:nvPr/>
        </p:nvSpPr>
        <p:spPr>
          <a:xfrm>
            <a:off x="592200" y="1453850"/>
            <a:ext cx="4387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WHAT IS THE SALE ABOUT</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WHAT ARE THEY CREATING (WHITE LISTS)</a:t>
            </a:r>
            <a:endParaRPr>
              <a:solidFill>
                <a:srgbClr val="FFFFFF"/>
              </a:solidFill>
              <a:latin typeface="Montserrat"/>
              <a:ea typeface="Montserrat"/>
              <a:cs typeface="Montserrat"/>
              <a:sym typeface="Montserrat"/>
            </a:endParaRPr>
          </a:p>
        </p:txBody>
      </p:sp>
      <p:pic>
        <p:nvPicPr>
          <p:cNvPr id="956" name="Google Shape;956;p69"/>
          <p:cNvPicPr preferRelativeResize="0"/>
          <p:nvPr/>
        </p:nvPicPr>
        <p:blipFill>
          <a:blip r:embed="rId3">
            <a:alphaModFix/>
          </a:blip>
          <a:stretch>
            <a:fillRect/>
          </a:stretch>
        </p:blipFill>
        <p:spPr>
          <a:xfrm>
            <a:off x="5870607" y="1686800"/>
            <a:ext cx="3124318" cy="3195325"/>
          </a:xfrm>
          <a:prstGeom prst="rect">
            <a:avLst/>
          </a:prstGeom>
          <a:noFill/>
          <a:ln>
            <a:noFill/>
          </a:ln>
        </p:spPr>
      </p:pic>
      <p:pic>
        <p:nvPicPr>
          <p:cNvPr id="957" name="Google Shape;957;p69"/>
          <p:cNvPicPr preferRelativeResize="0"/>
          <p:nvPr/>
        </p:nvPicPr>
        <p:blipFill>
          <a:blip r:embed="rId4">
            <a:alphaModFix/>
          </a:blip>
          <a:stretch>
            <a:fillRect/>
          </a:stretch>
        </p:blipFill>
        <p:spPr>
          <a:xfrm>
            <a:off x="1562225" y="2285150"/>
            <a:ext cx="5226499" cy="2596975"/>
          </a:xfrm>
          <a:prstGeom prst="rect">
            <a:avLst/>
          </a:prstGeom>
          <a:noFill/>
          <a:ln>
            <a:noFill/>
          </a:ln>
        </p:spPr>
      </p:pic>
      <p:pic>
        <p:nvPicPr>
          <p:cNvPr id="958" name="Google Shape;958;p69"/>
          <p:cNvPicPr preferRelativeResize="0"/>
          <p:nvPr/>
        </p:nvPicPr>
        <p:blipFill>
          <a:blip r:embed="rId5">
            <a:alphaModFix/>
          </a:blip>
          <a:stretch>
            <a:fillRect/>
          </a:stretch>
        </p:blipFill>
        <p:spPr>
          <a:xfrm>
            <a:off x="5201349" y="1216000"/>
            <a:ext cx="1587375" cy="15921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pic>
        <p:nvPicPr>
          <p:cNvPr id="963" name="Google Shape;963;p70"/>
          <p:cNvPicPr preferRelativeResize="0"/>
          <p:nvPr/>
        </p:nvPicPr>
        <p:blipFill>
          <a:blip r:embed="rId3">
            <a:alphaModFix/>
          </a:blip>
          <a:stretch>
            <a:fillRect/>
          </a:stretch>
        </p:blipFill>
        <p:spPr>
          <a:xfrm>
            <a:off x="428630" y="1940700"/>
            <a:ext cx="2338975" cy="2922251"/>
          </a:xfrm>
          <a:prstGeom prst="rect">
            <a:avLst/>
          </a:prstGeom>
          <a:noFill/>
          <a:ln>
            <a:noFill/>
          </a:ln>
        </p:spPr>
      </p:pic>
      <p:sp>
        <p:nvSpPr>
          <p:cNvPr id="964" name="Google Shape;964;p70"/>
          <p:cNvSpPr txBox="1"/>
          <p:nvPr/>
        </p:nvSpPr>
        <p:spPr>
          <a:xfrm>
            <a:off x="1183200" y="255275"/>
            <a:ext cx="677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 NFTs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NFTs: </a:t>
            </a:r>
            <a:r>
              <a:rPr lang="en">
                <a:solidFill>
                  <a:srgbClr val="FFFFFF"/>
                </a:solidFill>
                <a:latin typeface="Montserrat"/>
                <a:ea typeface="Montserrat"/>
                <a:cs typeface="Montserrat"/>
                <a:sym typeface="Montserrat"/>
              </a:rPr>
              <a:t>OWNERSHIP</a:t>
            </a:r>
            <a:endParaRPr>
              <a:solidFill>
                <a:srgbClr val="FFFFFF"/>
              </a:solidFill>
              <a:latin typeface="Montserrat"/>
              <a:ea typeface="Montserrat"/>
              <a:cs typeface="Montserrat"/>
              <a:sym typeface="Montserrat"/>
            </a:endParaRPr>
          </a:p>
        </p:txBody>
      </p:sp>
      <p:sp>
        <p:nvSpPr>
          <p:cNvPr id="965" name="Google Shape;965;p70"/>
          <p:cNvSpPr txBox="1"/>
          <p:nvPr/>
        </p:nvSpPr>
        <p:spPr>
          <a:xfrm>
            <a:off x="428625" y="1540500"/>
            <a:ext cx="113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PHYSICAL</a:t>
            </a:r>
            <a:endParaRPr>
              <a:solidFill>
                <a:srgbClr val="FFFFFF"/>
              </a:solidFill>
              <a:latin typeface="Montserrat"/>
              <a:ea typeface="Montserrat"/>
              <a:cs typeface="Montserrat"/>
              <a:sym typeface="Montserrat"/>
            </a:endParaRPr>
          </a:p>
        </p:txBody>
      </p:sp>
      <p:sp>
        <p:nvSpPr>
          <p:cNvPr id="966" name="Google Shape;966;p70"/>
          <p:cNvSpPr txBox="1"/>
          <p:nvPr/>
        </p:nvSpPr>
        <p:spPr>
          <a:xfrm>
            <a:off x="3575100" y="1540500"/>
            <a:ext cx="199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PUBLIC &amp; DIGITAL</a:t>
            </a:r>
            <a:endParaRPr>
              <a:solidFill>
                <a:srgbClr val="FFFFFF"/>
              </a:solidFill>
              <a:latin typeface="Montserrat"/>
              <a:ea typeface="Montserrat"/>
              <a:cs typeface="Montserrat"/>
              <a:sym typeface="Montserrat"/>
            </a:endParaRPr>
          </a:p>
        </p:txBody>
      </p:sp>
      <p:sp>
        <p:nvSpPr>
          <p:cNvPr id="967" name="Google Shape;967;p70"/>
          <p:cNvSpPr txBox="1"/>
          <p:nvPr/>
        </p:nvSpPr>
        <p:spPr>
          <a:xfrm>
            <a:off x="6819150" y="1464300"/>
            <a:ext cx="182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NFT ON PUBLIC REGISTRY</a:t>
            </a:r>
            <a:endParaRPr>
              <a:solidFill>
                <a:srgbClr val="FFFFFF"/>
              </a:solidFill>
              <a:latin typeface="Montserrat"/>
              <a:ea typeface="Montserrat"/>
              <a:cs typeface="Montserrat"/>
              <a:sym typeface="Montserrat"/>
            </a:endParaRPr>
          </a:p>
        </p:txBody>
      </p:sp>
      <p:pic>
        <p:nvPicPr>
          <p:cNvPr id="968" name="Google Shape;968;p70"/>
          <p:cNvPicPr preferRelativeResize="0"/>
          <p:nvPr/>
        </p:nvPicPr>
        <p:blipFill>
          <a:blip r:embed="rId4">
            <a:alphaModFix/>
          </a:blip>
          <a:stretch>
            <a:fillRect/>
          </a:stretch>
        </p:blipFill>
        <p:spPr>
          <a:xfrm>
            <a:off x="3065111" y="2179225"/>
            <a:ext cx="3013776" cy="2147901"/>
          </a:xfrm>
          <a:prstGeom prst="rect">
            <a:avLst/>
          </a:prstGeom>
          <a:noFill/>
          <a:ln>
            <a:noFill/>
          </a:ln>
        </p:spPr>
      </p:pic>
      <p:pic>
        <p:nvPicPr>
          <p:cNvPr id="969" name="Google Shape;969;p70"/>
          <p:cNvPicPr preferRelativeResize="0"/>
          <p:nvPr/>
        </p:nvPicPr>
        <p:blipFill>
          <a:blip r:embed="rId5">
            <a:alphaModFix/>
          </a:blip>
          <a:stretch>
            <a:fillRect/>
          </a:stretch>
        </p:blipFill>
        <p:spPr>
          <a:xfrm>
            <a:off x="6931013" y="2056950"/>
            <a:ext cx="1605675" cy="2392451"/>
          </a:xfrm>
          <a:prstGeom prst="rect">
            <a:avLst/>
          </a:prstGeom>
          <a:noFill/>
          <a:ln cap="flat" cmpd="sng" w="9525">
            <a:solidFill>
              <a:srgbClr val="00FFFF"/>
            </a:solidFill>
            <a:prstDash val="solid"/>
            <a:round/>
            <a:headEnd len="sm" w="sm" type="none"/>
            <a:tailEnd len="sm" w="sm" type="none"/>
          </a:ln>
          <a:effectLst>
            <a:outerShdw blurRad="342900" rotWithShape="0" algn="bl">
              <a:srgbClr val="00FFFF">
                <a:alpha val="50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71"/>
          <p:cNvSpPr txBox="1"/>
          <p:nvPr/>
        </p:nvSpPr>
        <p:spPr>
          <a:xfrm>
            <a:off x="1183200" y="255275"/>
            <a:ext cx="677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 </a:t>
            </a:r>
            <a:r>
              <a:rPr lang="en">
                <a:solidFill>
                  <a:srgbClr val="FFFFFF"/>
                </a:solidFill>
                <a:latin typeface="Montserrat"/>
                <a:ea typeface="Montserrat"/>
                <a:cs typeface="Montserrat"/>
                <a:sym typeface="Montserrat"/>
              </a:rPr>
              <a:t>TOKENS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NFTs: OWNERSHIP</a:t>
            </a:r>
            <a:endParaRPr>
              <a:solidFill>
                <a:srgbClr val="FFFFFF"/>
              </a:solidFill>
              <a:latin typeface="Montserrat"/>
              <a:ea typeface="Montserrat"/>
              <a:cs typeface="Montserrat"/>
              <a:sym typeface="Montserrat"/>
            </a:endParaRPr>
          </a:p>
        </p:txBody>
      </p:sp>
      <p:sp>
        <p:nvSpPr>
          <p:cNvPr id="975" name="Google Shape;975;p71"/>
          <p:cNvSpPr txBox="1"/>
          <p:nvPr/>
        </p:nvSpPr>
        <p:spPr>
          <a:xfrm>
            <a:off x="547350" y="1559700"/>
            <a:ext cx="80493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FFFFFF"/>
                </a:solidFill>
                <a:latin typeface="Montserrat"/>
                <a:ea typeface="Montserrat"/>
                <a:cs typeface="Montserrat"/>
                <a:sym typeface="Montserrat"/>
                <a:hlinkClick r:id="rId3">
                  <a:extLst>
                    <a:ext uri="{A12FA001-AC4F-418D-AE19-62706E023703}">
                      <ahyp:hlinkClr val="tx"/>
                    </a:ext>
                  </a:extLst>
                </a:hlinkClick>
              </a:rPr>
              <a:t>https://rarible.com/token/0x60f80121c31a0d46b5279700f9df786054aa5ee5:119260:0xc1202b2da243467882439944885339f9fd71279c</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What does it mean to own a digital thing that is </a:t>
            </a:r>
            <a:r>
              <a:rPr lang="en">
                <a:solidFill>
                  <a:srgbClr val="FFFFFF"/>
                </a:solidFill>
                <a:latin typeface="Montserrat"/>
                <a:ea typeface="Montserrat"/>
                <a:cs typeface="Montserrat"/>
                <a:sym typeface="Montserrat"/>
              </a:rPr>
              <a:t>available</a:t>
            </a:r>
            <a:r>
              <a:rPr lang="en">
                <a:solidFill>
                  <a:srgbClr val="FFFFFF"/>
                </a:solidFill>
                <a:latin typeface="Montserrat"/>
                <a:ea typeface="Montserrat"/>
                <a:cs typeface="Montserrat"/>
                <a:sym typeface="Montserrat"/>
              </a:rPr>
              <a:t> on the internet?</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Viewing the file on your computer is irrelevant</a:t>
            </a:r>
            <a:endParaRPr>
              <a:solidFill>
                <a:srgbClr val="FFFFFF"/>
              </a:solidFill>
              <a:latin typeface="Montserrat"/>
              <a:ea typeface="Montserrat"/>
              <a:cs typeface="Montserrat"/>
              <a:sym typeface="Montserrat"/>
            </a:endParaRPr>
          </a:p>
          <a:p>
            <a:pPr indent="0" lvl="0" marL="457200" rtl="0" algn="l">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Possession of the file on your computer is irrelevant</a:t>
            </a:r>
            <a:endParaRPr>
              <a:solidFill>
                <a:srgbClr val="FFFFFF"/>
              </a:solidFill>
              <a:latin typeface="Montserrat"/>
              <a:ea typeface="Montserrat"/>
              <a:cs typeface="Montserrat"/>
              <a:sym typeface="Montserrat"/>
            </a:endParaRPr>
          </a:p>
          <a:p>
            <a:pPr indent="0" lvl="0" marL="457200" rtl="0" algn="l">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The certificate of ownership - the ERC721 is divorced from the digital file.</a:t>
            </a:r>
            <a:endParaRPr>
              <a:solidFill>
                <a:srgbClr val="FFFFFF"/>
              </a:solidFill>
              <a:latin typeface="Montserrat"/>
              <a:ea typeface="Montserrat"/>
              <a:cs typeface="Montserrat"/>
              <a:sym typeface="Montserrat"/>
            </a:endParaRPr>
          </a:p>
          <a:p>
            <a:pPr indent="-317500" lvl="1" marL="9144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The physical item and the listing of </a:t>
            </a:r>
            <a:r>
              <a:rPr lang="en">
                <a:solidFill>
                  <a:srgbClr val="FFFFFF"/>
                </a:solidFill>
                <a:latin typeface="Montserrat"/>
                <a:ea typeface="Montserrat"/>
                <a:cs typeface="Montserrat"/>
                <a:sym typeface="Montserrat"/>
              </a:rPr>
              <a:t>ownership</a:t>
            </a:r>
            <a:r>
              <a:rPr lang="en">
                <a:solidFill>
                  <a:srgbClr val="FFFFFF"/>
                </a:solidFill>
                <a:latin typeface="Montserrat"/>
                <a:ea typeface="Montserrat"/>
                <a:cs typeface="Montserrat"/>
                <a:sym typeface="Montserrat"/>
              </a:rPr>
              <a:t> of that item are not the same.</a:t>
            </a:r>
            <a:endParaRPr>
              <a:solidFill>
                <a:srgbClr val="FFFFFF"/>
              </a:solidFill>
              <a:latin typeface="Montserrat"/>
              <a:ea typeface="Montserrat"/>
              <a:cs typeface="Montserrat"/>
              <a:sym typeface="Montserrat"/>
            </a:endParaRPr>
          </a:p>
          <a:p>
            <a:pPr indent="-317500" lvl="2" marL="13716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But I can prove I own the physical item by bringing the ERC721 to someone</a:t>
            </a:r>
            <a:endParaRPr>
              <a:solidFill>
                <a:srgbClr val="FFFFFF"/>
              </a:solidFill>
              <a:latin typeface="Montserrat"/>
              <a:ea typeface="Montserrat"/>
              <a:cs typeface="Montserrat"/>
              <a:sym typeface="Montserrat"/>
            </a:endParaRPr>
          </a:p>
          <a:p>
            <a:pPr indent="0" lvl="0" marL="1371600" rtl="0" algn="l">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Ownership is regarded as a value by a community</a:t>
            </a:r>
            <a:endParaRPr>
              <a:solidFill>
                <a:srgbClr val="FFFFFF"/>
              </a:solidFill>
              <a:latin typeface="Montserrat"/>
              <a:ea typeface="Montserrat"/>
              <a:cs typeface="Montserrat"/>
              <a:sym typeface="Montserrat"/>
            </a:endParaRPr>
          </a:p>
          <a:p>
            <a:pPr indent="0" lvl="0" marL="914400" rtl="0" algn="l">
              <a:spcBef>
                <a:spcPts val="0"/>
              </a:spcBef>
              <a:spcAft>
                <a:spcPts val="0"/>
              </a:spcAft>
              <a:buNone/>
            </a:pPr>
            <a:r>
              <a:t/>
            </a:r>
            <a:endParaRPr>
              <a:solidFill>
                <a:srgbClr val="FFFFFF"/>
              </a:solidFill>
              <a:latin typeface="Montserrat"/>
              <a:ea typeface="Montserrat"/>
              <a:cs typeface="Montserrat"/>
              <a:sym typeface="Montserrat"/>
            </a:endParaRPr>
          </a:p>
        </p:txBody>
      </p:sp>
      <p:pic>
        <p:nvPicPr>
          <p:cNvPr id="976" name="Google Shape;976;p71"/>
          <p:cNvPicPr preferRelativeResize="0"/>
          <p:nvPr/>
        </p:nvPicPr>
        <p:blipFill>
          <a:blip r:embed="rId4">
            <a:alphaModFix/>
          </a:blip>
          <a:stretch>
            <a:fillRect/>
          </a:stretch>
        </p:blipFill>
        <p:spPr>
          <a:xfrm>
            <a:off x="457919" y="255275"/>
            <a:ext cx="1217096" cy="13044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1374150"/>
            <a:ext cx="8520600" cy="162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MUSIC</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CAN</a:t>
            </a:r>
            <a:r>
              <a:rPr lang="en">
                <a:solidFill>
                  <a:srgbClr val="FFFFFF"/>
                </a:solidFill>
                <a:latin typeface="Montserrat"/>
                <a:ea typeface="Montserrat"/>
                <a:cs typeface="Montserrat"/>
                <a:sym typeface="Montserrat"/>
              </a:rPr>
              <a:t> ALSO BE A VERY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COMPLEX SUBJECT</a:t>
            </a:r>
            <a:r>
              <a:rPr lang="en">
                <a:solidFill>
                  <a:srgbClr val="FFFFFF"/>
                </a:solidFill>
                <a:latin typeface="Montserrat"/>
                <a:ea typeface="Montserrat"/>
                <a:cs typeface="Montserrat"/>
                <a:sym typeface="Montserrat"/>
              </a:rPr>
              <a:t>. </a:t>
            </a:r>
            <a:endParaRPr i="1" sz="2255">
              <a:solidFill>
                <a:srgbClr val="FFFFFF"/>
              </a:solidFill>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72"/>
          <p:cNvSpPr txBox="1"/>
          <p:nvPr/>
        </p:nvSpPr>
        <p:spPr>
          <a:xfrm>
            <a:off x="3055500" y="306025"/>
            <a:ext cx="303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ICOs &amp; DEFI</a:t>
            </a:r>
            <a:endParaRPr>
              <a:solidFill>
                <a:srgbClr val="FFFFFF"/>
              </a:solidFill>
              <a:latin typeface="Montserrat"/>
              <a:ea typeface="Montserrat"/>
              <a:cs typeface="Montserrat"/>
              <a:sym typeface="Montserrat"/>
            </a:endParaRPr>
          </a:p>
        </p:txBody>
      </p:sp>
      <p:sp>
        <p:nvSpPr>
          <p:cNvPr id="982" name="Google Shape;982;p72"/>
          <p:cNvSpPr txBox="1"/>
          <p:nvPr/>
        </p:nvSpPr>
        <p:spPr>
          <a:xfrm>
            <a:off x="559350" y="1109725"/>
            <a:ext cx="8025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Montserrat"/>
                <a:ea typeface="Montserrat"/>
                <a:cs typeface="Montserrat"/>
                <a:sym typeface="Montserrat"/>
              </a:rPr>
              <a:t>ICO</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An Initial Coin Offering is the crypto version of an IPO, a public sale where a given project sells part of its tokens (e.g. ERC20) for cryptocurrency (e.g. ETH).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The creator of the token is the tokens central banker - and needs to decide how many to create - and how to deal with inflation.</a:t>
            </a:r>
            <a:endParaRPr sz="1200">
              <a:solidFill>
                <a:srgbClr val="FFFFFF"/>
              </a:solidFill>
              <a:latin typeface="Montserrat"/>
              <a:ea typeface="Montserrat"/>
              <a:cs typeface="Montserrat"/>
              <a:sym typeface="Montserrat"/>
            </a:endParaRPr>
          </a:p>
        </p:txBody>
      </p:sp>
      <p:sp>
        <p:nvSpPr>
          <p:cNvPr id="983" name="Google Shape;983;p72"/>
          <p:cNvSpPr txBox="1"/>
          <p:nvPr/>
        </p:nvSpPr>
        <p:spPr>
          <a:xfrm>
            <a:off x="559350" y="3249000"/>
            <a:ext cx="8025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Montserrat"/>
                <a:ea typeface="Montserrat"/>
                <a:cs typeface="Montserrat"/>
                <a:sym typeface="Montserrat"/>
              </a:rPr>
              <a:t>DEFI</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Decentralized Finance allows people to exchange, convert and invest crypto tokens into blockchain projects without the need to trust an intermediary exchange, banking system or institution.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A smart contract manages the exchange</a:t>
            </a:r>
            <a:r>
              <a:rPr lang="en" sz="1200">
                <a:solidFill>
                  <a:srgbClr val="FFFFFF"/>
                </a:solidFill>
                <a:latin typeface="Montserrat"/>
                <a:ea typeface="Montserrat"/>
                <a:cs typeface="Montserrat"/>
                <a:sym typeface="Montserrat"/>
              </a:rPr>
              <a:t> rate and interest rate.</a:t>
            </a:r>
            <a:endParaRPr sz="1200">
              <a:solidFill>
                <a:srgbClr val="FFFFFF"/>
              </a:solidFill>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73"/>
          <p:cNvSpPr txBox="1"/>
          <p:nvPr/>
        </p:nvSpPr>
        <p:spPr>
          <a:xfrm>
            <a:off x="3055500" y="306025"/>
            <a:ext cx="303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LAYER 2 (L2)</a:t>
            </a:r>
            <a:endParaRPr>
              <a:solidFill>
                <a:srgbClr val="FFFFFF"/>
              </a:solidFill>
              <a:latin typeface="Montserrat"/>
              <a:ea typeface="Montserrat"/>
              <a:cs typeface="Montserrat"/>
              <a:sym typeface="Montserrat"/>
            </a:endParaRPr>
          </a:p>
        </p:txBody>
      </p:sp>
      <p:sp>
        <p:nvSpPr>
          <p:cNvPr id="989" name="Google Shape;989;p73"/>
          <p:cNvSpPr txBox="1"/>
          <p:nvPr/>
        </p:nvSpPr>
        <p:spPr>
          <a:xfrm>
            <a:off x="547350" y="1617450"/>
            <a:ext cx="8049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Layer1 is the Ethereum Blockchain</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Layer2 is a solution to operate on the Ethereum blockchain in a cheaper,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faster and more scalable way</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Eg: Make 1000 txns on one of the L2 chains and the L2 chain reports back a single txn on the main L1 chain.  L2 solutions rely on the main chain for security.</a:t>
            </a:r>
            <a:endParaRPr>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See the links to the xDai network (and it’s cheap gas fees)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74"/>
          <p:cNvSpPr txBox="1"/>
          <p:nvPr/>
        </p:nvSpPr>
        <p:spPr>
          <a:xfrm>
            <a:off x="3055500" y="1833000"/>
            <a:ext cx="3033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BREAKOUT ASSIGNMENT</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How would you organize an on-chain Fanclub?</a:t>
            </a:r>
            <a:endParaRPr>
              <a:solidFill>
                <a:srgbClr val="FFFFFF"/>
              </a:solidFill>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75"/>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ARE YOU STILL THERE? :)</a:t>
            </a:r>
            <a:endParaRPr>
              <a:solidFill>
                <a:srgbClr val="FFFFFF"/>
              </a:solidFill>
              <a:latin typeface="Montserrat"/>
              <a:ea typeface="Montserrat"/>
              <a:cs typeface="Montserrat"/>
              <a:sym typeface="Montserra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76"/>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QUESTION TIME</a:t>
            </a:r>
            <a:endParaRPr>
              <a:solidFill>
                <a:srgbClr val="FFFFFF"/>
              </a:solidFill>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77"/>
          <p:cNvSpPr txBox="1"/>
          <p:nvPr/>
        </p:nvSpPr>
        <p:spPr>
          <a:xfrm>
            <a:off x="3055500" y="306025"/>
            <a:ext cx="303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ASSIGNMENT:</a:t>
            </a:r>
            <a:endParaRPr>
              <a:solidFill>
                <a:srgbClr val="FFFFFF"/>
              </a:solidFill>
              <a:latin typeface="Montserrat"/>
              <a:ea typeface="Montserrat"/>
              <a:cs typeface="Montserrat"/>
              <a:sym typeface="Montserrat"/>
            </a:endParaRPr>
          </a:p>
        </p:txBody>
      </p:sp>
      <p:sp>
        <p:nvSpPr>
          <p:cNvPr id="1010" name="Google Shape;1010;p77"/>
          <p:cNvSpPr txBox="1"/>
          <p:nvPr/>
        </p:nvSpPr>
        <p:spPr>
          <a:xfrm>
            <a:off x="689150" y="1909225"/>
            <a:ext cx="38829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Groups of 2</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Use Discord Breakout rooms</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Max 5 slides</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What kind of audio/song/piece? How does music evolve?</a:t>
            </a:r>
            <a:endParaRPr>
              <a:solidFill>
                <a:srgbClr val="FFFFFF"/>
              </a:solidFill>
              <a:latin typeface="Montserrat"/>
              <a:ea typeface="Montserrat"/>
              <a:cs typeface="Montserrat"/>
              <a:sym typeface="Montserrat"/>
            </a:endParaRPr>
          </a:p>
        </p:txBody>
      </p:sp>
      <p:sp>
        <p:nvSpPr>
          <p:cNvPr id="1011" name="Google Shape;1011;p77"/>
          <p:cNvSpPr txBox="1"/>
          <p:nvPr/>
        </p:nvSpPr>
        <p:spPr>
          <a:xfrm>
            <a:off x="689150" y="1077925"/>
            <a:ext cx="303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P</a:t>
            </a:r>
            <a:r>
              <a:rPr lang="en">
                <a:solidFill>
                  <a:schemeClr val="lt1"/>
                </a:solidFill>
                <a:latin typeface="Montserrat"/>
                <a:ea typeface="Montserrat"/>
                <a:cs typeface="Montserrat"/>
                <a:sym typeface="Montserrat"/>
              </a:rPr>
              <a:t>REPARE A MUSIC RELEASE PLAN ON ETHEREUM</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p:txBody>
      </p:sp>
      <p:cxnSp>
        <p:nvCxnSpPr>
          <p:cNvPr id="1012" name="Google Shape;1012;p77"/>
          <p:cNvCxnSpPr/>
          <p:nvPr/>
        </p:nvCxnSpPr>
        <p:spPr>
          <a:xfrm>
            <a:off x="4597350" y="1353125"/>
            <a:ext cx="0" cy="2910000"/>
          </a:xfrm>
          <a:prstGeom prst="straightConnector1">
            <a:avLst/>
          </a:prstGeom>
          <a:noFill/>
          <a:ln cap="flat" cmpd="sng" w="9525">
            <a:solidFill>
              <a:srgbClr val="FFFFFF"/>
            </a:solidFill>
            <a:prstDash val="solid"/>
            <a:round/>
            <a:headEnd len="med" w="med" type="none"/>
            <a:tailEnd len="med" w="med" type="none"/>
          </a:ln>
        </p:spPr>
      </p:cxnSp>
      <p:sp>
        <p:nvSpPr>
          <p:cNvPr id="1013" name="Google Shape;1013;p77"/>
          <p:cNvSpPr txBox="1"/>
          <p:nvPr/>
        </p:nvSpPr>
        <p:spPr>
          <a:xfrm>
            <a:off x="5032550" y="1909225"/>
            <a:ext cx="3882900" cy="963600"/>
          </a:xfrm>
          <a:prstGeom prst="rect">
            <a:avLst/>
          </a:prstGeom>
          <a:noFill/>
          <a:ln>
            <a:noFill/>
          </a:ln>
        </p:spPr>
        <p:txBody>
          <a:bodyPr anchorCtr="0" anchor="t" bIns="91425" lIns="91425" spcFirstLastPara="1" rIns="91425" wrap="square" tIns="91425">
            <a:spAutoFit/>
          </a:bodyPr>
          <a:lstStyle/>
          <a:p>
            <a:pPr indent="-317500" lvl="0" marL="457200" rtl="0" algn="l">
              <a:lnSpc>
                <a:spcPct val="95000"/>
              </a:lnSpc>
              <a:spcBef>
                <a:spcPts val="0"/>
              </a:spcBef>
              <a:spcAft>
                <a:spcPts val="0"/>
              </a:spcAft>
              <a:buClr>
                <a:srgbClr val="FFFFFF"/>
              </a:buClr>
              <a:buSzPts val="1400"/>
              <a:buFont typeface="Montserrat"/>
              <a:buChar char="●"/>
            </a:pPr>
            <a:r>
              <a:rPr lang="en">
                <a:solidFill>
                  <a:schemeClr val="lt1"/>
                </a:solidFill>
                <a:latin typeface="Montserrat"/>
                <a:ea typeface="Montserrat"/>
                <a:cs typeface="Montserrat"/>
                <a:sym typeface="Montserrat"/>
              </a:rPr>
              <a:t>Take some Remix tutorial</a:t>
            </a:r>
            <a:endParaRPr>
              <a:solidFill>
                <a:schemeClr val="lt1"/>
              </a:solidFill>
              <a:latin typeface="Montserrat"/>
              <a:ea typeface="Montserrat"/>
              <a:cs typeface="Montserrat"/>
              <a:sym typeface="Montserrat"/>
            </a:endParaRPr>
          </a:p>
          <a:p>
            <a:pPr indent="-317500" lvl="0" marL="457200" rtl="0" algn="l">
              <a:lnSpc>
                <a:spcPct val="95000"/>
              </a:lnSpc>
              <a:spcBef>
                <a:spcPts val="0"/>
              </a:spcBef>
              <a:spcAft>
                <a:spcPts val="0"/>
              </a:spcAft>
              <a:buClr>
                <a:srgbClr val="FFFFFF"/>
              </a:buClr>
              <a:buSzPts val="1400"/>
              <a:buFont typeface="Montserrat"/>
              <a:buChar char="●"/>
            </a:pPr>
            <a:r>
              <a:rPr lang="en">
                <a:solidFill>
                  <a:schemeClr val="lt1"/>
                </a:solidFill>
                <a:latin typeface="Montserrat"/>
                <a:ea typeface="Montserrat"/>
                <a:cs typeface="Montserrat"/>
                <a:sym typeface="Montserrat"/>
              </a:rPr>
              <a:t>try deploy a test ERC721 or ERC20</a:t>
            </a:r>
            <a:endParaRPr>
              <a:solidFill>
                <a:srgbClr val="FFFFFF"/>
              </a:solidFill>
              <a:latin typeface="Montserrat"/>
              <a:ea typeface="Montserrat"/>
              <a:cs typeface="Montserrat"/>
              <a:sym typeface="Montserrat"/>
            </a:endParaRPr>
          </a:p>
          <a:p>
            <a:pPr indent="0" lvl="0" marL="0" rtl="0" algn="l">
              <a:spcBef>
                <a:spcPts val="1200"/>
              </a:spcBef>
              <a:spcAft>
                <a:spcPts val="0"/>
              </a:spcAft>
              <a:buNone/>
            </a:pPr>
            <a:r>
              <a:t/>
            </a:r>
            <a:endParaRPr>
              <a:solidFill>
                <a:srgbClr val="FFFFFF"/>
              </a:solidFill>
              <a:latin typeface="Montserrat"/>
              <a:ea typeface="Montserrat"/>
              <a:cs typeface="Montserrat"/>
              <a:sym typeface="Montserrat"/>
            </a:endParaRPr>
          </a:p>
        </p:txBody>
      </p:sp>
      <p:sp>
        <p:nvSpPr>
          <p:cNvPr id="1014" name="Google Shape;1014;p77"/>
          <p:cNvSpPr txBox="1"/>
          <p:nvPr/>
        </p:nvSpPr>
        <p:spPr>
          <a:xfrm>
            <a:off x="5032550" y="1077925"/>
            <a:ext cx="303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DO SOME TUTORIAL</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78"/>
          <p:cNvSpPr txBox="1"/>
          <p:nvPr/>
        </p:nvSpPr>
        <p:spPr>
          <a:xfrm>
            <a:off x="3055500" y="306025"/>
            <a:ext cx="303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DApps &amp; </a:t>
            </a:r>
            <a:r>
              <a:rPr lang="en">
                <a:solidFill>
                  <a:srgbClr val="FFFFFF"/>
                </a:solidFill>
                <a:latin typeface="Montserrat"/>
                <a:ea typeface="Montserrat"/>
                <a:cs typeface="Montserrat"/>
                <a:sym typeface="Montserrat"/>
              </a:rPr>
              <a:t> Examples</a:t>
            </a:r>
            <a:endParaRPr>
              <a:solidFill>
                <a:srgbClr val="FFFFFF"/>
              </a:solidFill>
              <a:latin typeface="Montserrat"/>
              <a:ea typeface="Montserrat"/>
              <a:cs typeface="Montserrat"/>
              <a:sym typeface="Montserrat"/>
            </a:endParaRPr>
          </a:p>
        </p:txBody>
      </p:sp>
      <p:sp>
        <p:nvSpPr>
          <p:cNvPr id="1020" name="Google Shape;1020;p78"/>
          <p:cNvSpPr txBox="1"/>
          <p:nvPr/>
        </p:nvSpPr>
        <p:spPr>
          <a:xfrm>
            <a:off x="722800" y="991700"/>
            <a:ext cx="384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A smart contract with a Front End</a:t>
            </a:r>
            <a:endParaRPr>
              <a:solidFill>
                <a:srgbClr val="FFFFFF"/>
              </a:solidFill>
              <a:latin typeface="Montserrat"/>
              <a:ea typeface="Montserrat"/>
              <a:cs typeface="Montserrat"/>
              <a:sym typeface="Montserrat"/>
            </a:endParaRPr>
          </a:p>
        </p:txBody>
      </p:sp>
      <p:sp>
        <p:nvSpPr>
          <p:cNvPr id="1021" name="Google Shape;1021;p78"/>
          <p:cNvSpPr txBox="1"/>
          <p:nvPr/>
        </p:nvSpPr>
        <p:spPr>
          <a:xfrm>
            <a:off x="1114050" y="1391888"/>
            <a:ext cx="502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DApp examples</a:t>
            </a:r>
            <a:endParaRPr>
              <a:solidFill>
                <a:srgbClr val="FFFFFF"/>
              </a:solidFill>
              <a:latin typeface="Montserrat"/>
              <a:ea typeface="Montserrat"/>
              <a:cs typeface="Montserrat"/>
              <a:sym typeface="Montserrat"/>
            </a:endParaRPr>
          </a:p>
        </p:txBody>
      </p:sp>
      <p:sp>
        <p:nvSpPr>
          <p:cNvPr id="1022" name="Google Shape;1022;p78"/>
          <p:cNvSpPr txBox="1"/>
          <p:nvPr/>
        </p:nvSpPr>
        <p:spPr>
          <a:xfrm>
            <a:off x="1114050" y="1792100"/>
            <a:ext cx="73833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https://www.stateofthedapps.com/</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4"/>
              </a:rPr>
              <a:t>https://dappradar.com/rankings/category/collectibles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5"/>
              </a:rPr>
              <a:t>https://www.cryptoarte.io/paintings/9890</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6"/>
              </a:rPr>
              <a:t>https://www.thehashmasks.com/</a:t>
            </a:r>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7"/>
              </a:rPr>
              <a:t>https://dapplist.cointelegraph.com/</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8"/>
              </a:rPr>
              <a:t>https://consensys.net/blog/news/90-ethereum-apps-you-can-use-right-now/</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9"/>
              </a:rPr>
              <a:t>https://ethereum.org/en/dapps/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10"/>
              </a:rPr>
              <a:t>https://da.ps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11"/>
              </a:rPr>
              <a:t>https://uniswap.org</a:t>
            </a:r>
            <a:r>
              <a:rPr lang="en">
                <a:solidFill>
                  <a:srgbClr val="FFFFFF"/>
                </a:solidFill>
                <a:latin typeface="Montserrat"/>
                <a:ea typeface="Montserrat"/>
                <a:cs typeface="Montserrat"/>
                <a:sym typeface="Montserrat"/>
              </a:rPr>
              <a:t>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12"/>
              </a:rPr>
              <a:t>https://sablier.finance</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13"/>
              </a:rPr>
              <a:t>https://explorer.livepeer.org</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14"/>
              </a:rPr>
              <a:t>https://pooltogether.com</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15"/>
              </a:rPr>
              <a:t>https://audius.co</a:t>
            </a:r>
            <a:endParaRPr>
              <a:solidFill>
                <a:srgbClr val="FFFFFF"/>
              </a:solidFill>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79"/>
          <p:cNvSpPr txBox="1"/>
          <p:nvPr/>
        </p:nvSpPr>
        <p:spPr>
          <a:xfrm>
            <a:off x="3055500" y="306025"/>
            <a:ext cx="303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NFT MARKETPLACES</a:t>
            </a:r>
            <a:endParaRPr>
              <a:solidFill>
                <a:srgbClr val="FFFFFF"/>
              </a:solidFill>
              <a:latin typeface="Montserrat"/>
              <a:ea typeface="Montserrat"/>
              <a:cs typeface="Montserrat"/>
              <a:sym typeface="Montserrat"/>
            </a:endParaRPr>
          </a:p>
        </p:txBody>
      </p:sp>
      <p:sp>
        <p:nvSpPr>
          <p:cNvPr id="1028" name="Google Shape;1028;p79"/>
          <p:cNvSpPr txBox="1"/>
          <p:nvPr/>
        </p:nvSpPr>
        <p:spPr>
          <a:xfrm>
            <a:off x="1190800" y="850825"/>
            <a:ext cx="73833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u="sng">
                <a:solidFill>
                  <a:srgbClr val="FFFFFF"/>
                </a:solidFill>
                <a:latin typeface="Montserrat"/>
                <a:ea typeface="Montserrat"/>
                <a:cs typeface="Montserrat"/>
                <a:sym typeface="Montserrat"/>
                <a:hlinkClick r:id="rId3">
                  <a:extLst>
                    <a:ext uri="{A12FA001-AC4F-418D-AE19-62706E023703}">
                      <ahyp:hlinkClr val="tx"/>
                    </a:ext>
                  </a:extLst>
                </a:hlinkClick>
              </a:rPr>
              <a:t>https://superrare.co/</a:t>
            </a:r>
            <a:r>
              <a:rPr lang="en" u="sng">
                <a:solidFill>
                  <a:srgbClr val="FFFFFF"/>
                </a:solidFill>
                <a:latin typeface="Montserrat"/>
                <a:ea typeface="Montserrat"/>
                <a:cs typeface="Montserrat"/>
                <a:sym typeface="Montserrat"/>
              </a:rPr>
              <a:t>  </a:t>
            </a:r>
            <a:endParaRPr u="sng">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 u="sng">
                <a:solidFill>
                  <a:srgbClr val="FFFFFF"/>
                </a:solidFill>
                <a:latin typeface="Montserrat"/>
                <a:ea typeface="Montserrat"/>
                <a:cs typeface="Montserrat"/>
                <a:sym typeface="Montserrat"/>
                <a:hlinkClick r:id="rId4">
                  <a:extLst>
                    <a:ext uri="{A12FA001-AC4F-418D-AE19-62706E023703}">
                      <ahyp:hlinkClr val="tx"/>
                    </a:ext>
                  </a:extLst>
                </a:hlinkClick>
              </a:rPr>
              <a:t>https://rarible.com/</a:t>
            </a:r>
            <a:r>
              <a:rPr lang="en" u="sng">
                <a:solidFill>
                  <a:srgbClr val="FFFFFF"/>
                </a:solidFill>
                <a:latin typeface="Montserrat"/>
                <a:ea typeface="Montserrat"/>
                <a:cs typeface="Montserrat"/>
                <a:sym typeface="Montserrat"/>
              </a:rPr>
              <a:t> </a:t>
            </a:r>
            <a:endParaRPr u="sng">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 u="sng">
                <a:solidFill>
                  <a:srgbClr val="FFFFFF"/>
                </a:solidFill>
                <a:latin typeface="Montserrat"/>
                <a:ea typeface="Montserrat"/>
                <a:cs typeface="Montserrat"/>
                <a:sym typeface="Montserrat"/>
              </a:rPr>
              <a:t>https://opensea.io/</a:t>
            </a:r>
            <a:endParaRPr u="sng">
              <a:solidFill>
                <a:srgbClr val="FFFFFF"/>
              </a:solidFill>
              <a:latin typeface="Montserrat"/>
              <a:ea typeface="Montserrat"/>
              <a:cs typeface="Montserrat"/>
              <a:sym typeface="Montserra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80"/>
          <p:cNvSpPr txBox="1"/>
          <p:nvPr/>
        </p:nvSpPr>
        <p:spPr>
          <a:xfrm>
            <a:off x="3055500" y="306025"/>
            <a:ext cx="303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Interesting Links</a:t>
            </a:r>
            <a:endParaRPr>
              <a:solidFill>
                <a:srgbClr val="FFFFFF"/>
              </a:solidFill>
              <a:latin typeface="Montserrat"/>
              <a:ea typeface="Montserrat"/>
              <a:cs typeface="Montserrat"/>
              <a:sym typeface="Montserrat"/>
            </a:endParaRPr>
          </a:p>
        </p:txBody>
      </p:sp>
      <p:sp>
        <p:nvSpPr>
          <p:cNvPr id="1034" name="Google Shape;1034;p80"/>
          <p:cNvSpPr txBox="1"/>
          <p:nvPr/>
        </p:nvSpPr>
        <p:spPr>
          <a:xfrm>
            <a:off x="1204300" y="553825"/>
            <a:ext cx="73833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hash generator</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https://passwordsgenerator.net/sha256-hash-generator/</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https://brixtonpound.org/</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anders blockchain videos &amp; demos</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https://andersbrownworth.com/blockchain/</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http://erc721.org/</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xDai chain - </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https://www.xdaichain.com/about-xdai/use-cases/</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https://www.xdaichain.com/about-xdai/use-cases/community-currencies</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about NFT</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https://mashable.com/article/what-is-an-nft-non-fungible-token/</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nifty.ink</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https://www.youtube.com/watch?v=XtO6k9egpPk</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https://twitter.com/azacharyf/status/1371787981380587521</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81"/>
          <p:cNvSpPr txBox="1"/>
          <p:nvPr/>
        </p:nvSpPr>
        <p:spPr>
          <a:xfrm>
            <a:off x="3055500" y="306025"/>
            <a:ext cx="303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Very Interesting Links</a:t>
            </a:r>
            <a:endParaRPr>
              <a:solidFill>
                <a:srgbClr val="FFFFFF"/>
              </a:solidFill>
              <a:latin typeface="Montserrat"/>
              <a:ea typeface="Montserrat"/>
              <a:cs typeface="Montserrat"/>
              <a:sym typeface="Montserrat"/>
            </a:endParaRPr>
          </a:p>
        </p:txBody>
      </p:sp>
      <p:sp>
        <p:nvSpPr>
          <p:cNvPr id="1040" name="Google Shape;1040;p81"/>
          <p:cNvSpPr txBox="1"/>
          <p:nvPr/>
        </p:nvSpPr>
        <p:spPr>
          <a:xfrm>
            <a:off x="1237925" y="442200"/>
            <a:ext cx="7383300" cy="535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Remix</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u="sng">
                <a:solidFill>
                  <a:srgbClr val="FFFFFF"/>
                </a:solidFill>
                <a:latin typeface="Montserrat"/>
                <a:ea typeface="Montserrat"/>
                <a:cs typeface="Montserrat"/>
                <a:sym typeface="Montserrat"/>
                <a:hlinkClick r:id="rId3">
                  <a:extLst>
                    <a:ext uri="{A12FA001-AC4F-418D-AE19-62706E023703}">
                      <ahyp:hlinkClr val="tx"/>
                    </a:ext>
                  </a:extLst>
                </a:hlinkClick>
              </a:rPr>
              <a:t>https://remix.ethereum.org</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Learneth</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https://remix.ethereum.org/?#activate=udapp,solidity,LearnEth</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Remix Intro</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u="sng">
                <a:solidFill>
                  <a:srgbClr val="FFFFFF"/>
                </a:solidFill>
                <a:latin typeface="Montserrat"/>
                <a:ea typeface="Montserrat"/>
                <a:cs typeface="Montserrat"/>
                <a:sym typeface="Montserrat"/>
                <a:hlinkClick r:id="rId4">
                  <a:extLst>
                    <a:ext uri="{A12FA001-AC4F-418D-AE19-62706E023703}">
                      <ahyp:hlinkClr val="tx"/>
                    </a:ext>
                  </a:extLst>
                </a:hlinkClick>
              </a:rPr>
              <a:t>https://www.youtube.com/channel/UCjTUPyFEr2xDGN6Cg8nKDaA</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A history of NFT’s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u="sng">
                <a:solidFill>
                  <a:srgbClr val="FFFFFF"/>
                </a:solidFill>
                <a:latin typeface="Montserrat"/>
                <a:ea typeface="Montserrat"/>
                <a:cs typeface="Montserrat"/>
                <a:sym typeface="Montserrat"/>
                <a:hlinkClick r:id="rId5">
                  <a:extLst>
                    <a:ext uri="{A12FA001-AC4F-418D-AE19-62706E023703}">
                      <ahyp:hlinkClr val="tx"/>
                    </a:ext>
                  </a:extLst>
                </a:hlinkClick>
              </a:rPr>
              <a:t>https://twitter.com/simondlr/status/1367677119673688065</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Video NFT</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u="sng">
                <a:solidFill>
                  <a:srgbClr val="FFFFFF"/>
                </a:solidFill>
                <a:latin typeface="Montserrat"/>
                <a:ea typeface="Montserrat"/>
                <a:cs typeface="Montserrat"/>
                <a:sym typeface="Montserrat"/>
                <a:hlinkClick r:id="rId6">
                  <a:extLst>
                    <a:ext uri="{A12FA001-AC4F-418D-AE19-62706E023703}">
                      <ahyp:hlinkClr val="tx"/>
                    </a:ext>
                  </a:extLst>
                </a:hlinkClick>
              </a:rPr>
              <a:t>https://rarible.com/token/0xd07dc4262bcdbf85190c01c996b4c06a461d2430:318695:0xc1202b2da243467882439944885339f9fd71279c</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https://rarible.com/token/0x60f80121c31a0d46b5279700f9df786054aa5ee5:119260:0xc1202b2da243467882439944885339f9fd71279c</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sp>
        <p:nvSpPr>
          <p:cNvPr id="1041" name="Google Shape;1041;p81"/>
          <p:cNvSpPr txBox="1"/>
          <p:nvPr/>
        </p:nvSpPr>
        <p:spPr>
          <a:xfrm>
            <a:off x="689150" y="2615550"/>
            <a:ext cx="776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Li</a:t>
            </a:r>
            <a:r>
              <a:rPr lang="en">
                <a:solidFill>
                  <a:srgbClr val="FFFFFF"/>
                </a:solidFill>
                <a:latin typeface="Montserrat"/>
                <a:ea typeface="Montserrat"/>
                <a:cs typeface="Montserrat"/>
                <a:sym typeface="Montserrat"/>
              </a:rPr>
              <a:t>nks  I couldn’t put on the previous page</a:t>
            </a:r>
            <a:endParaRPr>
              <a:solidFill>
                <a:srgbClr val="FFFFFF"/>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9"/>
          <p:cNvPicPr preferRelativeResize="0"/>
          <p:nvPr/>
        </p:nvPicPr>
        <p:blipFill>
          <a:blip r:embed="rId3">
            <a:alphaModFix amt="55000"/>
          </a:blip>
          <a:stretch>
            <a:fillRect/>
          </a:stretch>
        </p:blipFill>
        <p:spPr>
          <a:xfrm>
            <a:off x="0" y="0"/>
            <a:ext cx="9144000" cy="5143500"/>
          </a:xfrm>
          <a:prstGeom prst="rect">
            <a:avLst/>
          </a:prstGeom>
          <a:noFill/>
          <a:ln>
            <a:noFill/>
          </a:ln>
        </p:spPr>
      </p:pic>
      <p:sp>
        <p:nvSpPr>
          <p:cNvPr id="90" name="Google Shape;90;p19"/>
          <p:cNvSpPr txBox="1"/>
          <p:nvPr/>
        </p:nvSpPr>
        <p:spPr>
          <a:xfrm>
            <a:off x="2568000" y="326125"/>
            <a:ext cx="400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E.G. COMPLEXITY OF AUDIENCES TODAY</a:t>
            </a:r>
            <a:endParaRPr>
              <a:solidFill>
                <a:srgbClr val="FFFFFF"/>
              </a:solidFill>
              <a:latin typeface="Montserrat"/>
              <a:ea typeface="Montserrat"/>
              <a:cs typeface="Montserrat"/>
              <a:sym typeface="Montserrat"/>
            </a:endParaRPr>
          </a:p>
        </p:txBody>
      </p:sp>
      <p:sp>
        <p:nvSpPr>
          <p:cNvPr id="91" name="Google Shape;91;p19"/>
          <p:cNvSpPr/>
          <p:nvPr/>
        </p:nvSpPr>
        <p:spPr>
          <a:xfrm>
            <a:off x="3842250" y="4012800"/>
            <a:ext cx="1459500" cy="50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FANCLUBS</a:t>
            </a:r>
            <a:endParaRPr sz="1200">
              <a:latin typeface="Montserrat"/>
              <a:ea typeface="Montserrat"/>
              <a:cs typeface="Montserrat"/>
              <a:sym typeface="Montserrat"/>
            </a:endParaRPr>
          </a:p>
        </p:txBody>
      </p:sp>
      <p:sp>
        <p:nvSpPr>
          <p:cNvPr id="92" name="Google Shape;92;p19"/>
          <p:cNvSpPr/>
          <p:nvPr/>
        </p:nvSpPr>
        <p:spPr>
          <a:xfrm>
            <a:off x="3842250" y="3308285"/>
            <a:ext cx="1459500" cy="50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EMULATORS</a:t>
            </a:r>
            <a:endParaRPr sz="1200">
              <a:latin typeface="Montserrat"/>
              <a:ea typeface="Montserrat"/>
              <a:cs typeface="Montserrat"/>
              <a:sym typeface="Montserrat"/>
            </a:endParaRPr>
          </a:p>
        </p:txBody>
      </p:sp>
      <p:sp>
        <p:nvSpPr>
          <p:cNvPr id="93" name="Google Shape;93;p19"/>
          <p:cNvSpPr/>
          <p:nvPr/>
        </p:nvSpPr>
        <p:spPr>
          <a:xfrm>
            <a:off x="3842250" y="2603745"/>
            <a:ext cx="1459500" cy="50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FANS</a:t>
            </a:r>
            <a:endParaRPr sz="1200">
              <a:latin typeface="Montserrat"/>
              <a:ea typeface="Montserrat"/>
              <a:cs typeface="Montserrat"/>
              <a:sym typeface="Montserrat"/>
            </a:endParaRPr>
          </a:p>
        </p:txBody>
      </p:sp>
      <p:sp>
        <p:nvSpPr>
          <p:cNvPr id="94" name="Google Shape;94;p19"/>
          <p:cNvSpPr/>
          <p:nvPr/>
        </p:nvSpPr>
        <p:spPr>
          <a:xfrm>
            <a:off x="3842250" y="1899230"/>
            <a:ext cx="1459500" cy="50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PAYING</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LISTENERS</a:t>
            </a:r>
            <a:endParaRPr sz="1200">
              <a:latin typeface="Montserrat"/>
              <a:ea typeface="Montserrat"/>
              <a:cs typeface="Montserrat"/>
              <a:sym typeface="Montserrat"/>
            </a:endParaRPr>
          </a:p>
        </p:txBody>
      </p:sp>
      <p:sp>
        <p:nvSpPr>
          <p:cNvPr id="95" name="Google Shape;95;p19"/>
          <p:cNvSpPr/>
          <p:nvPr/>
        </p:nvSpPr>
        <p:spPr>
          <a:xfrm>
            <a:off x="3842250" y="1194705"/>
            <a:ext cx="1459500" cy="50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FREE</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LISTENERS</a:t>
            </a:r>
            <a:endParaRPr sz="1200">
              <a:latin typeface="Montserrat"/>
              <a:ea typeface="Montserrat"/>
              <a:cs typeface="Montserrat"/>
              <a:sym typeface="Montserrat"/>
            </a:endParaRPr>
          </a:p>
        </p:txBody>
      </p:sp>
      <p:cxnSp>
        <p:nvCxnSpPr>
          <p:cNvPr id="96" name="Google Shape;96;p19"/>
          <p:cNvCxnSpPr>
            <a:stCxn id="95" idx="2"/>
            <a:endCxn id="97" idx="3"/>
          </p:cNvCxnSpPr>
          <p:nvPr/>
        </p:nvCxnSpPr>
        <p:spPr>
          <a:xfrm rot="10800000">
            <a:off x="3081750" y="1510455"/>
            <a:ext cx="760500" cy="0"/>
          </a:xfrm>
          <a:prstGeom prst="straightConnector1">
            <a:avLst/>
          </a:prstGeom>
          <a:noFill/>
          <a:ln cap="flat" cmpd="sng" w="9525">
            <a:solidFill>
              <a:srgbClr val="FFFFFF"/>
            </a:solidFill>
            <a:prstDash val="solid"/>
            <a:round/>
            <a:headEnd len="med" w="med" type="none"/>
            <a:tailEnd len="med" w="med" type="triangle"/>
          </a:ln>
        </p:spPr>
      </p:cxnSp>
      <p:cxnSp>
        <p:nvCxnSpPr>
          <p:cNvPr id="98" name="Google Shape;98;p19"/>
          <p:cNvCxnSpPr>
            <a:stCxn id="93" idx="2"/>
            <a:endCxn id="99" idx="3"/>
          </p:cNvCxnSpPr>
          <p:nvPr/>
        </p:nvCxnSpPr>
        <p:spPr>
          <a:xfrm rot="10800000">
            <a:off x="3081750" y="2913495"/>
            <a:ext cx="760500" cy="6000"/>
          </a:xfrm>
          <a:prstGeom prst="straightConnector1">
            <a:avLst/>
          </a:prstGeom>
          <a:noFill/>
          <a:ln cap="flat" cmpd="sng" w="9525">
            <a:solidFill>
              <a:srgbClr val="FFFFFF"/>
            </a:solidFill>
            <a:prstDash val="solid"/>
            <a:round/>
            <a:headEnd len="med" w="med" type="none"/>
            <a:tailEnd len="med" w="med" type="triangle"/>
          </a:ln>
        </p:spPr>
      </p:cxnSp>
      <p:cxnSp>
        <p:nvCxnSpPr>
          <p:cNvPr id="100" name="Google Shape;100;p19"/>
          <p:cNvCxnSpPr>
            <a:stCxn id="91" idx="2"/>
            <a:endCxn id="101" idx="3"/>
          </p:cNvCxnSpPr>
          <p:nvPr/>
        </p:nvCxnSpPr>
        <p:spPr>
          <a:xfrm rot="10800000">
            <a:off x="3081750" y="4328550"/>
            <a:ext cx="760500" cy="0"/>
          </a:xfrm>
          <a:prstGeom prst="straightConnector1">
            <a:avLst/>
          </a:prstGeom>
          <a:noFill/>
          <a:ln cap="flat" cmpd="sng" w="9525">
            <a:solidFill>
              <a:srgbClr val="FFFFFF"/>
            </a:solidFill>
            <a:prstDash val="solid"/>
            <a:round/>
            <a:headEnd len="med" w="med" type="none"/>
            <a:tailEnd len="med" w="med" type="triangle"/>
          </a:ln>
        </p:spPr>
      </p:cxnSp>
      <p:cxnSp>
        <p:nvCxnSpPr>
          <p:cNvPr id="102" name="Google Shape;102;p19"/>
          <p:cNvCxnSpPr>
            <a:stCxn id="94" idx="4"/>
          </p:cNvCxnSpPr>
          <p:nvPr/>
        </p:nvCxnSpPr>
        <p:spPr>
          <a:xfrm>
            <a:off x="5175450" y="2214980"/>
            <a:ext cx="727800" cy="0"/>
          </a:xfrm>
          <a:prstGeom prst="straightConnector1">
            <a:avLst/>
          </a:prstGeom>
          <a:noFill/>
          <a:ln cap="flat" cmpd="sng" w="9525">
            <a:solidFill>
              <a:srgbClr val="FFFFFF"/>
            </a:solidFill>
            <a:prstDash val="solid"/>
            <a:round/>
            <a:headEnd len="med" w="med" type="none"/>
            <a:tailEnd len="med" w="med" type="triangle"/>
          </a:ln>
        </p:spPr>
      </p:cxnSp>
      <p:cxnSp>
        <p:nvCxnSpPr>
          <p:cNvPr id="103" name="Google Shape;103;p19"/>
          <p:cNvCxnSpPr>
            <a:stCxn id="92" idx="4"/>
          </p:cNvCxnSpPr>
          <p:nvPr/>
        </p:nvCxnSpPr>
        <p:spPr>
          <a:xfrm>
            <a:off x="5175450" y="3624035"/>
            <a:ext cx="691500" cy="0"/>
          </a:xfrm>
          <a:prstGeom prst="straightConnector1">
            <a:avLst/>
          </a:prstGeom>
          <a:noFill/>
          <a:ln cap="flat" cmpd="sng" w="9525">
            <a:solidFill>
              <a:srgbClr val="FFFFFF"/>
            </a:solidFill>
            <a:prstDash val="solid"/>
            <a:round/>
            <a:headEnd len="med" w="med" type="none"/>
            <a:tailEnd len="med" w="med" type="triangle"/>
          </a:ln>
        </p:spPr>
      </p:cxnSp>
      <p:sp>
        <p:nvSpPr>
          <p:cNvPr id="97" name="Google Shape;97;p19"/>
          <p:cNvSpPr/>
          <p:nvPr/>
        </p:nvSpPr>
        <p:spPr>
          <a:xfrm>
            <a:off x="628050" y="1059400"/>
            <a:ext cx="2453700" cy="902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Listen for free _</a:t>
            </a:r>
            <a:endParaRPr sz="10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Take Ads _</a:t>
            </a:r>
            <a:endParaRPr sz="10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Give personal data _</a:t>
            </a:r>
            <a:endParaRPr sz="1000">
              <a:latin typeface="Montserrat"/>
              <a:ea typeface="Montserrat"/>
              <a:cs typeface="Montserrat"/>
              <a:sym typeface="Montserrat"/>
            </a:endParaRPr>
          </a:p>
        </p:txBody>
      </p:sp>
      <p:sp>
        <p:nvSpPr>
          <p:cNvPr id="99" name="Google Shape;99;p19"/>
          <p:cNvSpPr/>
          <p:nvPr/>
        </p:nvSpPr>
        <p:spPr>
          <a:xfrm>
            <a:off x="628050" y="2462375"/>
            <a:ext cx="2453700" cy="902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Buy the artist’s products and merch _</a:t>
            </a:r>
            <a:endParaRPr sz="10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Actively promote the artist on Social Media _</a:t>
            </a:r>
            <a:endParaRPr sz="1000">
              <a:latin typeface="Montserrat"/>
              <a:ea typeface="Montserrat"/>
              <a:cs typeface="Montserrat"/>
              <a:sym typeface="Montserrat"/>
            </a:endParaRPr>
          </a:p>
        </p:txBody>
      </p:sp>
      <p:sp>
        <p:nvSpPr>
          <p:cNvPr id="104" name="Google Shape;104;p19"/>
          <p:cNvSpPr/>
          <p:nvPr/>
        </p:nvSpPr>
        <p:spPr>
          <a:xfrm>
            <a:off x="5903250" y="1763925"/>
            <a:ext cx="2453700" cy="902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Subscribe to Premium _ </a:t>
            </a:r>
            <a:endParaRPr sz="10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Buy physical copies _</a:t>
            </a:r>
            <a:endParaRPr sz="10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Do not take Ads _</a:t>
            </a:r>
            <a:endParaRPr sz="10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Give data _</a:t>
            </a:r>
            <a:endParaRPr sz="1000">
              <a:latin typeface="Montserrat"/>
              <a:ea typeface="Montserrat"/>
              <a:cs typeface="Montserrat"/>
              <a:sym typeface="Montserrat"/>
            </a:endParaRPr>
          </a:p>
        </p:txBody>
      </p:sp>
      <p:sp>
        <p:nvSpPr>
          <p:cNvPr id="105" name="Google Shape;105;p19"/>
          <p:cNvSpPr/>
          <p:nvPr/>
        </p:nvSpPr>
        <p:spPr>
          <a:xfrm>
            <a:off x="5866950" y="3172975"/>
            <a:ext cx="2453700" cy="902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Create and monetize on artist-inspired content (e.g. cover bands, youtubers etc) _</a:t>
            </a:r>
            <a:endParaRPr sz="1000">
              <a:latin typeface="Montserrat"/>
              <a:ea typeface="Montserrat"/>
              <a:cs typeface="Montserrat"/>
              <a:sym typeface="Montserrat"/>
            </a:endParaRPr>
          </a:p>
        </p:txBody>
      </p:sp>
      <p:sp>
        <p:nvSpPr>
          <p:cNvPr id="101" name="Google Shape;101;p19"/>
          <p:cNvSpPr/>
          <p:nvPr/>
        </p:nvSpPr>
        <p:spPr>
          <a:xfrm>
            <a:off x="628050" y="3877500"/>
            <a:ext cx="2453700" cy="902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a:ea typeface="Montserrat"/>
                <a:cs typeface="Montserrat"/>
                <a:sym typeface="Montserrat"/>
              </a:rPr>
              <a:t>Organizations of Fans _</a:t>
            </a:r>
            <a:endParaRPr sz="10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000">
                <a:solidFill>
                  <a:schemeClr val="dk1"/>
                </a:solidFill>
                <a:latin typeface="Montserrat"/>
                <a:ea typeface="Montserrat"/>
                <a:cs typeface="Montserrat"/>
                <a:sym typeface="Montserrat"/>
              </a:rPr>
              <a:t>Actively work for the artist _</a:t>
            </a:r>
            <a:endParaRPr sz="10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000">
                <a:solidFill>
                  <a:schemeClr val="dk1"/>
                </a:solidFill>
                <a:latin typeface="Montserrat"/>
                <a:ea typeface="Montserrat"/>
                <a:cs typeface="Montserrat"/>
                <a:sym typeface="Montserrat"/>
              </a:rPr>
              <a:t>Produce content and events _</a:t>
            </a:r>
            <a:endParaRPr sz="10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Receive special recognition from the artist _</a:t>
            </a:r>
            <a:endParaRPr sz="1000">
              <a:latin typeface="Montserrat"/>
              <a:ea typeface="Montserrat"/>
              <a:cs typeface="Montserrat"/>
              <a:sym typeface="Montserra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82"/>
          <p:cNvSpPr txBox="1"/>
          <p:nvPr/>
        </p:nvSpPr>
        <p:spPr>
          <a:xfrm>
            <a:off x="3055500" y="306025"/>
            <a:ext cx="303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HOMEWORK</a:t>
            </a:r>
            <a:endParaRPr/>
          </a:p>
        </p:txBody>
      </p:sp>
      <p:sp>
        <p:nvSpPr>
          <p:cNvPr id="1047" name="Google Shape;1047;p82"/>
          <p:cNvSpPr txBox="1"/>
          <p:nvPr/>
        </p:nvSpPr>
        <p:spPr>
          <a:xfrm>
            <a:off x="679825" y="612600"/>
            <a:ext cx="7874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600">
                <a:solidFill>
                  <a:srgbClr val="FFFFFF"/>
                </a:solidFill>
              </a:rPr>
              <a:t>MOD 1 END.</a:t>
            </a:r>
            <a:endParaRPr sz="96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1972950"/>
            <a:ext cx="8520600" cy="1197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WHAT IS MUSIC MADE OF?</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 Type your answer in chat ~</a:t>
            </a:r>
            <a:endParaRPr>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1"/>
          <p:cNvPicPr preferRelativeResize="0"/>
          <p:nvPr/>
        </p:nvPicPr>
        <p:blipFill>
          <a:blip r:embed="rId3">
            <a:alphaModFix amt="45000"/>
          </a:blip>
          <a:stretch>
            <a:fillRect/>
          </a:stretch>
        </p:blipFill>
        <p:spPr>
          <a:xfrm>
            <a:off x="-1112" y="0"/>
            <a:ext cx="9146224" cy="5143500"/>
          </a:xfrm>
          <a:prstGeom prst="rect">
            <a:avLst/>
          </a:prstGeom>
          <a:noFill/>
          <a:ln>
            <a:noFill/>
          </a:ln>
        </p:spPr>
      </p:pic>
      <p:sp>
        <p:nvSpPr>
          <p:cNvPr id="116" name="Google Shape;116;p21"/>
          <p:cNvSpPr txBox="1"/>
          <p:nvPr/>
        </p:nvSpPr>
        <p:spPr>
          <a:xfrm>
            <a:off x="2698050" y="326125"/>
            <a:ext cx="374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ELEMENTS IN MUSIC</a:t>
            </a:r>
            <a:endParaRPr>
              <a:solidFill>
                <a:srgbClr val="FFFFFF"/>
              </a:solidFill>
              <a:latin typeface="Montserrat"/>
              <a:ea typeface="Montserrat"/>
              <a:cs typeface="Montserrat"/>
              <a:sym typeface="Montserrat"/>
            </a:endParaRPr>
          </a:p>
        </p:txBody>
      </p:sp>
      <p:sp>
        <p:nvSpPr>
          <p:cNvPr id="117" name="Google Shape;117;p21"/>
          <p:cNvSpPr/>
          <p:nvPr/>
        </p:nvSpPr>
        <p:spPr>
          <a:xfrm>
            <a:off x="3842250" y="1546275"/>
            <a:ext cx="1459500" cy="50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TRIBES</a:t>
            </a:r>
            <a:endParaRPr sz="1200">
              <a:latin typeface="Montserrat"/>
              <a:ea typeface="Montserrat"/>
              <a:cs typeface="Montserrat"/>
              <a:sym typeface="Montserrat"/>
            </a:endParaRPr>
          </a:p>
        </p:txBody>
      </p:sp>
      <p:sp>
        <p:nvSpPr>
          <p:cNvPr id="118" name="Google Shape;118;p21"/>
          <p:cNvSpPr/>
          <p:nvPr/>
        </p:nvSpPr>
        <p:spPr>
          <a:xfrm>
            <a:off x="3842250" y="3386110"/>
            <a:ext cx="1459500" cy="50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SPACES</a:t>
            </a:r>
            <a:endParaRPr sz="1200">
              <a:latin typeface="Montserrat"/>
              <a:ea typeface="Montserrat"/>
              <a:cs typeface="Montserrat"/>
              <a:sym typeface="Montserrat"/>
            </a:endParaRPr>
          </a:p>
        </p:txBody>
      </p:sp>
      <p:sp>
        <p:nvSpPr>
          <p:cNvPr id="119" name="Google Shape;119;p21"/>
          <p:cNvSpPr/>
          <p:nvPr/>
        </p:nvSpPr>
        <p:spPr>
          <a:xfrm>
            <a:off x="3842250" y="2177945"/>
            <a:ext cx="1459500" cy="50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ASSETS</a:t>
            </a:r>
            <a:endParaRPr sz="1200">
              <a:latin typeface="Montserrat"/>
              <a:ea typeface="Montserrat"/>
              <a:cs typeface="Montserrat"/>
              <a:sym typeface="Montserrat"/>
            </a:endParaRPr>
          </a:p>
        </p:txBody>
      </p:sp>
      <p:sp>
        <p:nvSpPr>
          <p:cNvPr id="120" name="Google Shape;120;p21"/>
          <p:cNvSpPr/>
          <p:nvPr/>
        </p:nvSpPr>
        <p:spPr>
          <a:xfrm>
            <a:off x="3842250" y="2798580"/>
            <a:ext cx="1459500" cy="50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TOOLS</a:t>
            </a:r>
            <a:endParaRPr sz="1200">
              <a:latin typeface="Montserrat"/>
              <a:ea typeface="Montserrat"/>
              <a:cs typeface="Montserrat"/>
              <a:sym typeface="Montserrat"/>
            </a:endParaRPr>
          </a:p>
        </p:txBody>
      </p:sp>
      <p:sp>
        <p:nvSpPr>
          <p:cNvPr id="121" name="Google Shape;121;p21"/>
          <p:cNvSpPr/>
          <p:nvPr/>
        </p:nvSpPr>
        <p:spPr>
          <a:xfrm>
            <a:off x="3842250" y="4017780"/>
            <a:ext cx="1459500" cy="50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ACTIONS</a:t>
            </a:r>
            <a:endParaRPr>
              <a:latin typeface="Montserrat"/>
              <a:ea typeface="Montserrat"/>
              <a:cs typeface="Montserrat"/>
              <a:sym typeface="Montserrat"/>
            </a:endParaRPr>
          </a:p>
        </p:txBody>
      </p:sp>
      <p:sp>
        <p:nvSpPr>
          <p:cNvPr id="122" name="Google Shape;122;p21"/>
          <p:cNvSpPr/>
          <p:nvPr/>
        </p:nvSpPr>
        <p:spPr>
          <a:xfrm>
            <a:off x="1656625" y="1410675"/>
            <a:ext cx="1497300" cy="902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Manufacturers _</a:t>
            </a:r>
            <a:r>
              <a:rPr lang="en" sz="1000">
                <a:latin typeface="Montserrat"/>
                <a:ea typeface="Montserrat"/>
                <a:cs typeface="Montserrat"/>
                <a:sym typeface="Montserrat"/>
              </a:rPr>
              <a:t> Musicians _</a:t>
            </a:r>
            <a:endParaRPr sz="10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Middle-men _ Audiences _</a:t>
            </a:r>
            <a:endParaRPr sz="10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Third Parties _</a:t>
            </a:r>
            <a:endParaRPr sz="1000">
              <a:latin typeface="Montserrat"/>
              <a:ea typeface="Montserrat"/>
              <a:cs typeface="Montserrat"/>
              <a:sym typeface="Montserrat"/>
            </a:endParaRPr>
          </a:p>
        </p:txBody>
      </p:sp>
      <p:sp>
        <p:nvSpPr>
          <p:cNvPr id="123" name="Google Shape;123;p21"/>
          <p:cNvSpPr/>
          <p:nvPr/>
        </p:nvSpPr>
        <p:spPr>
          <a:xfrm>
            <a:off x="5990075" y="1864900"/>
            <a:ext cx="1497300" cy="12519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Patents _</a:t>
            </a:r>
            <a:endParaRPr sz="10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Copyrights _</a:t>
            </a:r>
            <a:r>
              <a:rPr lang="en" sz="1000">
                <a:latin typeface="Montserrat"/>
                <a:ea typeface="Montserrat"/>
                <a:cs typeface="Montserrat"/>
                <a:sym typeface="Montserrat"/>
              </a:rPr>
              <a:t> Royalties _</a:t>
            </a:r>
            <a:endParaRPr sz="10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Physical</a:t>
            </a:r>
            <a:r>
              <a:rPr lang="en" sz="1000">
                <a:latin typeface="Montserrat"/>
                <a:ea typeface="Montserrat"/>
                <a:cs typeface="Montserrat"/>
                <a:sym typeface="Montserrat"/>
              </a:rPr>
              <a:t> and Digital formats _ Tickets _</a:t>
            </a:r>
            <a:endParaRPr sz="10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Numbers _</a:t>
            </a:r>
            <a:endParaRPr sz="1000">
              <a:latin typeface="Montserrat"/>
              <a:ea typeface="Montserrat"/>
              <a:cs typeface="Montserrat"/>
              <a:sym typeface="Montserrat"/>
            </a:endParaRPr>
          </a:p>
        </p:txBody>
      </p:sp>
      <p:sp>
        <p:nvSpPr>
          <p:cNvPr id="124" name="Google Shape;124;p21"/>
          <p:cNvSpPr/>
          <p:nvPr/>
        </p:nvSpPr>
        <p:spPr>
          <a:xfrm>
            <a:off x="1656625" y="3834475"/>
            <a:ext cx="1497300" cy="9996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Production _</a:t>
            </a:r>
            <a:endParaRPr sz="10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Promotion _</a:t>
            </a:r>
            <a:endParaRPr sz="10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Logistics _</a:t>
            </a:r>
            <a:endParaRPr sz="10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Performance _</a:t>
            </a:r>
            <a:endParaRPr sz="10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Feedback _</a:t>
            </a:r>
            <a:endParaRPr sz="10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Curation _</a:t>
            </a:r>
            <a:endParaRPr sz="1000">
              <a:latin typeface="Montserrat"/>
              <a:ea typeface="Montserrat"/>
              <a:cs typeface="Montserrat"/>
              <a:sym typeface="Montserrat"/>
            </a:endParaRPr>
          </a:p>
        </p:txBody>
      </p:sp>
      <p:sp>
        <p:nvSpPr>
          <p:cNvPr id="125" name="Google Shape;125;p21"/>
          <p:cNvSpPr/>
          <p:nvPr/>
        </p:nvSpPr>
        <p:spPr>
          <a:xfrm>
            <a:off x="5989975" y="3249150"/>
            <a:ext cx="1101900" cy="902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Online _ </a:t>
            </a:r>
            <a:endParaRPr sz="10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Offline _</a:t>
            </a:r>
            <a:endParaRPr sz="1000">
              <a:latin typeface="Montserrat"/>
              <a:ea typeface="Montserrat"/>
              <a:cs typeface="Montserrat"/>
              <a:sym typeface="Montserrat"/>
            </a:endParaRPr>
          </a:p>
        </p:txBody>
      </p:sp>
      <p:sp>
        <p:nvSpPr>
          <p:cNvPr id="126" name="Google Shape;126;p21"/>
          <p:cNvSpPr/>
          <p:nvPr/>
        </p:nvSpPr>
        <p:spPr>
          <a:xfrm>
            <a:off x="2051919" y="2663125"/>
            <a:ext cx="1102200" cy="902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Devices _ Services _</a:t>
            </a:r>
            <a:endParaRPr sz="1000">
              <a:solidFill>
                <a:schemeClr val="dk1"/>
              </a:solidFill>
              <a:latin typeface="Montserrat"/>
              <a:ea typeface="Montserrat"/>
              <a:cs typeface="Montserrat"/>
              <a:sym typeface="Montserrat"/>
            </a:endParaRPr>
          </a:p>
        </p:txBody>
      </p:sp>
      <p:cxnSp>
        <p:nvCxnSpPr>
          <p:cNvPr id="127" name="Google Shape;127;p21"/>
          <p:cNvCxnSpPr>
            <a:stCxn id="117" idx="2"/>
            <a:endCxn id="122" idx="3"/>
          </p:cNvCxnSpPr>
          <p:nvPr/>
        </p:nvCxnSpPr>
        <p:spPr>
          <a:xfrm rot="10800000">
            <a:off x="3154050" y="1861725"/>
            <a:ext cx="688200" cy="300"/>
          </a:xfrm>
          <a:prstGeom prst="straightConnector1">
            <a:avLst/>
          </a:prstGeom>
          <a:noFill/>
          <a:ln cap="flat" cmpd="sng" w="9525">
            <a:solidFill>
              <a:srgbClr val="FFFFFF"/>
            </a:solidFill>
            <a:prstDash val="solid"/>
            <a:round/>
            <a:headEnd len="med" w="med" type="none"/>
            <a:tailEnd len="med" w="med" type="triangle"/>
          </a:ln>
        </p:spPr>
      </p:cxnSp>
      <p:cxnSp>
        <p:nvCxnSpPr>
          <p:cNvPr id="128" name="Google Shape;128;p21"/>
          <p:cNvCxnSpPr>
            <a:stCxn id="119" idx="4"/>
            <a:endCxn id="123" idx="1"/>
          </p:cNvCxnSpPr>
          <p:nvPr/>
        </p:nvCxnSpPr>
        <p:spPr>
          <a:xfrm flipH="1" rot="10800000">
            <a:off x="5175450" y="2490995"/>
            <a:ext cx="814500" cy="2700"/>
          </a:xfrm>
          <a:prstGeom prst="straightConnector1">
            <a:avLst/>
          </a:prstGeom>
          <a:noFill/>
          <a:ln cap="flat" cmpd="sng" w="9525">
            <a:solidFill>
              <a:srgbClr val="FFFFFF"/>
            </a:solidFill>
            <a:prstDash val="solid"/>
            <a:round/>
            <a:headEnd len="med" w="med" type="none"/>
            <a:tailEnd len="med" w="med" type="triangle"/>
          </a:ln>
        </p:spPr>
      </p:cxnSp>
      <p:cxnSp>
        <p:nvCxnSpPr>
          <p:cNvPr id="129" name="Google Shape;129;p21"/>
          <p:cNvCxnSpPr>
            <a:stCxn id="121" idx="2"/>
            <a:endCxn id="124" idx="3"/>
          </p:cNvCxnSpPr>
          <p:nvPr/>
        </p:nvCxnSpPr>
        <p:spPr>
          <a:xfrm flipH="1">
            <a:off x="3154050" y="4333530"/>
            <a:ext cx="688200" cy="600"/>
          </a:xfrm>
          <a:prstGeom prst="straightConnector1">
            <a:avLst/>
          </a:prstGeom>
          <a:noFill/>
          <a:ln cap="flat" cmpd="sng" w="9525">
            <a:solidFill>
              <a:srgbClr val="FFFFFF"/>
            </a:solidFill>
            <a:prstDash val="solid"/>
            <a:round/>
            <a:headEnd len="med" w="med" type="none"/>
            <a:tailEnd len="med" w="med" type="triangle"/>
          </a:ln>
        </p:spPr>
      </p:cxnSp>
      <p:cxnSp>
        <p:nvCxnSpPr>
          <p:cNvPr id="130" name="Google Shape;130;p21"/>
          <p:cNvCxnSpPr>
            <a:stCxn id="118" idx="4"/>
            <a:endCxn id="125" idx="1"/>
          </p:cNvCxnSpPr>
          <p:nvPr/>
        </p:nvCxnSpPr>
        <p:spPr>
          <a:xfrm flipH="1" rot="10800000">
            <a:off x="5175450" y="3700060"/>
            <a:ext cx="814500" cy="1800"/>
          </a:xfrm>
          <a:prstGeom prst="straightConnector1">
            <a:avLst/>
          </a:prstGeom>
          <a:noFill/>
          <a:ln cap="flat" cmpd="sng" w="9525">
            <a:solidFill>
              <a:srgbClr val="FFFFFF"/>
            </a:solidFill>
            <a:prstDash val="solid"/>
            <a:round/>
            <a:headEnd len="med" w="med" type="none"/>
            <a:tailEnd len="med" w="med" type="triangle"/>
          </a:ln>
        </p:spPr>
      </p:cxnSp>
      <p:cxnSp>
        <p:nvCxnSpPr>
          <p:cNvPr id="131" name="Google Shape;131;p21"/>
          <p:cNvCxnSpPr>
            <a:stCxn id="120" idx="2"/>
            <a:endCxn id="126" idx="3"/>
          </p:cNvCxnSpPr>
          <p:nvPr/>
        </p:nvCxnSpPr>
        <p:spPr>
          <a:xfrm rot="10800000">
            <a:off x="3154050" y="3114030"/>
            <a:ext cx="688200" cy="3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